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31935E2-495C-4876-8FB9-E465BDAED115}"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EC2842-2888-4CD5-8C31-65523A02DF1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31935E2-495C-4876-8FB9-E465BDAED115}"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EC2842-2888-4CD5-8C31-65523A02DF1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1935E2-495C-4876-8FB9-E465BDAED115}"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EC2842-2888-4CD5-8C31-65523A02DF1E}"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31935E2-495C-4876-8FB9-E465BDAED115}"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EC2842-2888-4CD5-8C31-65523A02DF1E}"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1935E2-495C-4876-8FB9-E465BDAED115}" type="datetimeFigureOut">
              <a:rPr lang="ru-RU" smtClean="0"/>
              <a:t>22.02.2023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EC2842-2888-4CD5-8C31-65523A02DF1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631935E2-495C-4876-8FB9-E465BDAED115}"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EC2842-2888-4CD5-8C31-65523A02DF1E}"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31935E2-495C-4876-8FB9-E465BDAED115}" type="datetimeFigureOut">
              <a:rPr lang="ru-RU" smtClean="0"/>
              <a:t>22.02.2023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EC2842-2888-4CD5-8C31-65523A02DF1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31935E2-495C-4876-8FB9-E465BDAED115}" type="datetimeFigureOut">
              <a:rPr lang="ru-RU" smtClean="0"/>
              <a:t>22.02.2023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EC2842-2888-4CD5-8C31-65523A02DF1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31935E2-495C-4876-8FB9-E465BDAED115}" type="datetimeFigureOut">
              <a:rPr lang="ru-RU" smtClean="0"/>
              <a:t>22.02.2023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BEC2842-2888-4CD5-8C31-65523A02DF1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31935E2-495C-4876-8FB9-E465BDAED115}"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EC2842-2888-4CD5-8C31-65523A02DF1E}"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1935E2-495C-4876-8FB9-E465BDAED115}" type="datetimeFigureOut">
              <a:rPr lang="ru-RU" smtClean="0"/>
              <a:t>22.02.2023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EC2842-2888-4CD5-8C31-65523A02DF1E}"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31935E2-495C-4876-8FB9-E465BDAED115}" type="datetimeFigureOut">
              <a:rPr lang="ru-RU" smtClean="0"/>
              <a:t>22.02.2023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BEC2842-2888-4CD5-8C31-65523A02DF1E}"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5"/>
            <a:ext cx="7772400" cy="2475706"/>
          </a:xfrm>
        </p:spPr>
        <p:txBody>
          <a:bodyPr>
            <a:normAutofit/>
          </a:bodyPr>
          <a:lstStyle/>
          <a:p>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Работа с одаренными детьми</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915816" y="3883068"/>
            <a:ext cx="5544616" cy="2642276"/>
          </a:xfrm>
        </p:spPr>
        <p:txBody>
          <a:bodyPr>
            <a:normAutofit/>
          </a:bodyPr>
          <a:lstStyle/>
          <a:p>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Боткина Е.С</a:t>
            </a: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Педагог-психолог</a:t>
            </a:r>
          </a:p>
          <a:p>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МБОУ Центр «Сопровождение»</a:t>
            </a:r>
            <a:endPar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4816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1988840"/>
            <a:ext cx="7848872" cy="4425355"/>
          </a:xfrm>
        </p:spPr>
        <p:txBody>
          <a:bodyPr>
            <a:normAutofit lnSpcReduction="10000"/>
          </a:bodyPr>
          <a:lstStyle/>
          <a:p>
            <a:pPr marL="0" indent="0">
              <a:buNone/>
            </a:pP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1.Стремится </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 тому, чтоб у ребенка выработалась адекватная самооценка </a:t>
            </a: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2.Демонстрация </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возможностей ребенка в массовых мероприятиях </a:t>
            </a:r>
            <a:endPar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3.Привлечение </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 деятельности самоуправления </a:t>
            </a: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4.Обучение </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техникам самоконтроля и методам преодоления стрессовых ситуаций </a:t>
            </a:r>
            <a:endPar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5.Проведение </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коллективных мероприятий в объединениях. Такие дети с радостью станут учить кого-то сами! </a:t>
            </a:r>
          </a:p>
        </p:txBody>
      </p:sp>
      <p:sp>
        <p:nvSpPr>
          <p:cNvPr id="3" name="Заголовок 2"/>
          <p:cNvSpPr>
            <a:spLocks noGrp="1"/>
          </p:cNvSpPr>
          <p:nvPr>
            <p:ph type="title"/>
          </p:nvPr>
        </p:nvSpPr>
        <p:spPr>
          <a:xfrm>
            <a:off x="539552" y="404664"/>
            <a:ext cx="8229600" cy="1224136"/>
          </a:xfrm>
        </p:spPr>
        <p:txBody>
          <a:bodyPr>
            <a:noAutofit/>
          </a:bodyPr>
          <a:lstStyle/>
          <a:p>
            <a:pPr lvl="0">
              <a:spcBef>
                <a:spcPct val="20000"/>
              </a:spcBef>
            </a:pP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r>
            <a:b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Задачи </a:t>
            </a:r>
            <a: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в работе с </a:t>
            </a:r>
            <a:r>
              <a:rPr lang="ru-RU" sz="2800" b="1" i="1" u="sng" dirty="0" err="1"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лидерски</a:t>
            </a: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b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одаренными </a:t>
            </a:r>
            <a: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детьми :</a:t>
            </a:r>
            <a:b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endParaRPr lang="ru-RU" sz="4800" dirty="0"/>
          </a:p>
        </p:txBody>
      </p:sp>
    </p:spTree>
    <p:extLst>
      <p:ext uri="{BB962C8B-B14F-4D97-AF65-F5344CB8AC3E}">
        <p14:creationId xmlns:p14="http://schemas.microsoft.com/office/powerpoint/2010/main" val="2705580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noAutofit/>
          </a:bodyPr>
          <a:lstStyle/>
          <a:p>
            <a:r>
              <a:rPr lang="ru-RU" sz="2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Осознание важности этой работы каждым членом коллектива учреждения и усиление в связи с этим внимания к проблеме формирования положительной мотивации к обучению и творчеству.</a:t>
            </a:r>
          </a:p>
          <a:p>
            <a:r>
              <a:rPr lang="ru-RU" sz="2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Создание и постоянное совершенствование методической системы.</a:t>
            </a:r>
          </a:p>
          <a:p>
            <a:r>
              <a:rPr lang="ru-RU" sz="2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Включение в работу с одаренными детьми в первую очередь педагогов, обладающих определенными </a:t>
            </a:r>
            <a:r>
              <a:rPr lang="ru-RU" sz="2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качествами</a:t>
            </a:r>
            <a:endParaRPr lang="ru-RU" sz="2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Условия успешной работы с одаренными детьми</a:t>
            </a:r>
          </a:p>
        </p:txBody>
      </p:sp>
    </p:spTree>
    <p:extLst>
      <p:ext uri="{BB962C8B-B14F-4D97-AF65-F5344CB8AC3E}">
        <p14:creationId xmlns:p14="http://schemas.microsoft.com/office/powerpoint/2010/main" val="3408230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908720"/>
            <a:ext cx="8064896" cy="5472608"/>
          </a:xfrm>
        </p:spPr>
        <p:txBody>
          <a:bodyPr>
            <a:normAutofit fontScale="77500" lnSpcReduction="20000"/>
          </a:bodyPr>
          <a:lstStyle/>
          <a:p>
            <a:pPr marL="0" indent="0" algn="ctr">
              <a:buNone/>
            </a:pPr>
            <a:r>
              <a:rPr lang="ru-RU" sz="42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Качества педагогов:</a:t>
            </a:r>
          </a:p>
          <a:p>
            <a:pPr marL="0" indent="0">
              <a:buNone/>
            </a:pPr>
            <a:r>
              <a:rPr lang="ru-RU" sz="2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педагог для одаренного ребенка является личностью, продуктивно реагирующей на вызов, умеющей воспринимать критику и не страдать от стресса при работе с людьми более способными и знающими, чем он сам. Взаимодействие педагога с одаренным ребенком должно быть направлено на оптимальное развитие способностей, иметь характер помощи, поддержки, быть </a:t>
            </a:r>
            <a:r>
              <a:rPr lang="ru-RU" sz="28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недирективным</a:t>
            </a: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педагог верит в собственную компетентность и возможность решать возникающие проблемы. Он готов нести ответственность за последствия принимаемых ми решений и одновременно ощущает себя человеком, заслуживающим доверия, уверен в своей человеческой привлекательности и состоятельности;</a:t>
            </a:r>
          </a:p>
          <a:p>
            <a:pPr marL="0" indent="0">
              <a:buNone/>
            </a:pPr>
            <a:r>
              <a:rPr lang="ru-RU"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педагог стремится к интеллектуальному самосовершенствованию, охотно работает над пополнением собственных знаний, готов учиться у других и заниматься самообразованием и саморазвитием.</a:t>
            </a:r>
          </a:p>
          <a:p>
            <a:endParaRPr lang="ru-RU" dirty="0"/>
          </a:p>
          <a:p>
            <a:endParaRPr lang="ru-RU" dirty="0"/>
          </a:p>
        </p:txBody>
      </p:sp>
    </p:spTree>
    <p:extLst>
      <p:ext uri="{BB962C8B-B14F-4D97-AF65-F5344CB8AC3E}">
        <p14:creationId xmlns:p14="http://schemas.microsoft.com/office/powerpoint/2010/main" val="981250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92696"/>
            <a:ext cx="7408333" cy="5433467"/>
          </a:xfrm>
        </p:spPr>
        <p:txBody>
          <a:bodyPr>
            <a:normAutofit/>
          </a:bodyPr>
          <a:lstStyle/>
          <a:p>
            <a:pPr marL="0" indent="0" algn="ctr">
              <a:buNone/>
            </a:pPr>
            <a:r>
              <a:rPr lang="ru-RU" sz="5400" dirty="0" smtClean="0">
                <a:latin typeface="Times New Roman" panose="02020603050405020304" pitchFamily="18" charset="0"/>
                <a:cs typeface="Times New Roman" panose="02020603050405020304" pitchFamily="18" charset="0"/>
              </a:rPr>
              <a:t>Спасибо за внимание !!!</a:t>
            </a:r>
            <a:endParaRPr lang="ru-RU" sz="5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2204864"/>
            <a:ext cx="3168352" cy="3655791"/>
          </a:xfrm>
          <a:prstGeom prst="rect">
            <a:avLst/>
          </a:prstGeom>
          <a:ln>
            <a:noFill/>
          </a:ln>
          <a:effectLst>
            <a:softEdge rad="112500"/>
          </a:effectLst>
        </p:spPr>
      </p:pic>
    </p:spTree>
    <p:extLst>
      <p:ext uri="{BB962C8B-B14F-4D97-AF65-F5344CB8AC3E}">
        <p14:creationId xmlns:p14="http://schemas.microsoft.com/office/powerpoint/2010/main" val="484267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204864"/>
            <a:ext cx="4996077" cy="3921299"/>
          </a:xfrm>
        </p:spPr>
        <p:txBody>
          <a:bodyPr>
            <a:normAutofit/>
          </a:bodyPr>
          <a:lstStyle/>
          <a:p>
            <a:pPr marL="0" indent="0">
              <a:buNone/>
            </a:pPr>
            <a:r>
              <a:rPr lang="ru-RU"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Одаренность - это системное, развивающееся в течение жизни качество психики, которое определяет возможность достижения человеком более высоких (необычных, незаурядных) результатов в одном или нескольких видах деятельности по сравнению с другими людьми.</a:t>
            </a:r>
          </a:p>
        </p:txBody>
      </p:sp>
      <p:sp>
        <p:nvSpPr>
          <p:cNvPr id="3" name="Заголовок 2"/>
          <p:cNvSpPr>
            <a:spLocks noGrp="1"/>
          </p:cNvSpPr>
          <p:nvPr>
            <p:ph type="title"/>
          </p:nvPr>
        </p:nvSpPr>
        <p:spPr/>
        <p:txBody>
          <a:bodyPr/>
          <a:lstStyle/>
          <a:p>
            <a:r>
              <a:rPr lang="ru-RU"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Одаренность</a:t>
            </a: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2636912"/>
            <a:ext cx="2900187" cy="3228184"/>
          </a:xfrm>
          <a:prstGeom prst="rect">
            <a:avLst/>
          </a:prstGeom>
        </p:spPr>
      </p:pic>
    </p:spTree>
    <p:extLst>
      <p:ext uri="{BB962C8B-B14F-4D97-AF65-F5344CB8AC3E}">
        <p14:creationId xmlns:p14="http://schemas.microsoft.com/office/powerpoint/2010/main" val="27138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2348880"/>
            <a:ext cx="7920880" cy="4104456"/>
          </a:xfrm>
        </p:spPr>
        <p:txBody>
          <a:bodyPr>
            <a:normAutofit/>
          </a:bodyPr>
          <a:lstStyle/>
          <a:p>
            <a:pPr marL="0" indent="0">
              <a:buNone/>
            </a:pP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 сегодняшний день большинство психологов признает, что уровень, качественное своеобразие и характер развития одаренности - это всегда результат сложного взаимодействия наследственности (природных задатков) и социальной среды, опосредованного деятельностью ребенка (игровой, учебной, трудовой). В то же время нельзя игнорировать и роль психологических механизмов саморазвития личности, лежащих в основе формирования и реализации индивидуального дарования.</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60647"/>
            <a:ext cx="5760640" cy="2179127"/>
          </a:xfrm>
          <a:prstGeom prst="rect">
            <a:avLst/>
          </a:prstGeom>
          <a:ln>
            <a:noFill/>
          </a:ln>
          <a:effectLst>
            <a:softEdge rad="112500"/>
          </a:effectLst>
        </p:spPr>
      </p:pic>
    </p:spTree>
    <p:extLst>
      <p:ext uri="{BB962C8B-B14F-4D97-AF65-F5344CB8AC3E}">
        <p14:creationId xmlns:p14="http://schemas.microsoft.com/office/powerpoint/2010/main" val="397048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692696"/>
            <a:ext cx="7740848" cy="5433467"/>
          </a:xfrm>
        </p:spPr>
        <p:txBody>
          <a:bodyPr>
            <a:normAutofit/>
          </a:bodyPr>
          <a:lstStyle/>
          <a:p>
            <a:pPr marL="0" indent="0">
              <a:buNone/>
            </a:pP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Способностями называют индивидуальные особенности личности, помогающие ей успешно заниматься определенной деятельностью.</a:t>
            </a:r>
          </a:p>
          <a:p>
            <a:pPr marL="0" indent="0">
              <a:buNone/>
            </a:pP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Талантом называют выдающиеся способности, высокую степень одаренности в какой-либо деятельности. Чаще всего талант проявляется в какой-то определенной сфере.</a:t>
            </a:r>
          </a:p>
          <a:p>
            <a:pPr marL="0" indent="0">
              <a:buNone/>
            </a:pP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Гениальность – высшая степень развития таланта, связана она с созданием качественно новых, уникальных творений, открытием ранее неизведанных путей.</a:t>
            </a:r>
          </a:p>
          <a:p>
            <a:pPr marL="0" indent="0">
              <a:buNone/>
            </a:pP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Таланты рождаются не часто, а гениев вообще за всю историю человечества насчитывается не более 400. Массовая школа обычно сталкивается с проблемой раннего выявления и развития способностей ученика</a:t>
            </a:r>
            <a:r>
              <a:rPr lang="ru-RU" dirty="0"/>
              <a:t>.</a:t>
            </a:r>
          </a:p>
          <a:p>
            <a:pPr marL="0" indent="0">
              <a:buNone/>
            </a:pPr>
            <a:endParaRPr lang="ru-RU" dirty="0"/>
          </a:p>
        </p:txBody>
      </p:sp>
    </p:spTree>
    <p:extLst>
      <p:ext uri="{BB962C8B-B14F-4D97-AF65-F5344CB8AC3E}">
        <p14:creationId xmlns:p14="http://schemas.microsoft.com/office/powerpoint/2010/main" val="203644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338328"/>
            <a:ext cx="8229600" cy="1002440"/>
          </a:xfrm>
        </p:spPr>
        <p:txBody>
          <a:bodyPr>
            <a:normAutofit/>
          </a:bodyPr>
          <a:lstStyle/>
          <a:p>
            <a:r>
              <a:rPr lang="ru-RU" dirty="0"/>
              <a:t> </a:t>
            </a:r>
            <a:r>
              <a:rPr lang="ru-RU" i="1" dirty="0">
                <a:effectLst>
                  <a:outerShdw blurRad="38100" dist="38100" dir="2700000" algn="tl">
                    <a:srgbClr val="000000">
                      <a:alpha val="43137"/>
                    </a:srgbClr>
                  </a:outerShdw>
                </a:effectLst>
              </a:rPr>
              <a:t>Признаки детской одаренности</a:t>
            </a:r>
          </a:p>
        </p:txBody>
      </p:sp>
      <p:sp>
        <p:nvSpPr>
          <p:cNvPr id="4" name="Объект 3"/>
          <p:cNvSpPr>
            <a:spLocks noGrp="1"/>
          </p:cNvSpPr>
          <p:nvPr>
            <p:ph sz="quarter" idx="13"/>
          </p:nvPr>
        </p:nvSpPr>
        <p:spPr>
          <a:xfrm>
            <a:off x="676655" y="1772816"/>
            <a:ext cx="3822192" cy="4608512"/>
          </a:xfrm>
        </p:spPr>
        <p:txBody>
          <a:bodyPr>
            <a:normAutofit fontScale="92500" lnSpcReduction="10000"/>
          </a:bodyPr>
          <a:lstStyle/>
          <a:p>
            <a:pPr marL="0" indent="0">
              <a:buNone/>
            </a:pPr>
            <a:r>
              <a:rPr lang="ru-RU"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Инструментальные признаки: </a:t>
            </a: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специфические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стратегии </a:t>
            </a: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деятельности; индивидуальный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стиль деятельности (склонность «все делать по-своему») и самодостаточная система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саморегуляции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высокая структурированность знаний, умение видеть в сложном простое, а в простом – сложное; особый вид обучаемости. </a:t>
            </a:r>
          </a:p>
        </p:txBody>
      </p:sp>
      <p:sp>
        <p:nvSpPr>
          <p:cNvPr id="5" name="Объект 4"/>
          <p:cNvSpPr>
            <a:spLocks noGrp="1"/>
          </p:cNvSpPr>
          <p:nvPr>
            <p:ph sz="quarter" idx="14"/>
          </p:nvPr>
        </p:nvSpPr>
        <p:spPr>
          <a:xfrm>
            <a:off x="4427984" y="1772816"/>
            <a:ext cx="4392488" cy="4680520"/>
          </a:xfrm>
        </p:spPr>
        <p:txBody>
          <a:bodyPr>
            <a:normAutofit fontScale="92500"/>
          </a:bodyPr>
          <a:lstStyle/>
          <a:p>
            <a:pPr marL="0" indent="0">
              <a:buNone/>
            </a:pPr>
            <a:r>
              <a:rPr lang="ru-RU"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Мотивационные признаки: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повышенная избирательная чувствительность; чрезвычайная увлеченность каким-либо делом (и как следствие, поразительное упорство и трудолюбие); повышенная познавательная потребность; предпочтение парадоксальной и противоречивой информации; неприятие стандартных заданий и готовых ответов; высокая критичность и стремление к совершенству. </a:t>
            </a:r>
          </a:p>
        </p:txBody>
      </p:sp>
    </p:spTree>
    <p:extLst>
      <p:ext uri="{BB962C8B-B14F-4D97-AF65-F5344CB8AC3E}">
        <p14:creationId xmlns:p14="http://schemas.microsoft.com/office/powerpoint/2010/main" val="47261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1043608" y="404665"/>
            <a:ext cx="7128791" cy="864096"/>
          </a:xfrm>
        </p:spPr>
        <p:txBody>
          <a:bodyPr>
            <a:normAutofit/>
          </a:bodyPr>
          <a:lstStyle/>
          <a:p>
            <a:r>
              <a:rPr lang="ru-RU"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Классификация одаренности </a:t>
            </a:r>
            <a:endParaRPr lang="ru-RU" sz="3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929170" y="1484784"/>
            <a:ext cx="331236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smtClean="0"/>
          </a:p>
          <a:p>
            <a:pPr algn="ctr"/>
            <a:r>
              <a:rPr lang="ru-RU" sz="1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Повышенная любознательность, сообразительность, живость ума</a:t>
            </a:r>
            <a:endParaRPr lang="ru-RU" sz="1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4788024" y="1484784"/>
            <a:ext cx="374441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p>
          <a:p>
            <a:pPr algn="ctr"/>
            <a:r>
              <a:rPr lang="ru-RU" dirty="0" smtClean="0"/>
              <a:t>                                       </a:t>
            </a:r>
            <a:r>
              <a:rPr lang="ru-RU" sz="1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Интерес к предмету, владение терминологией, способность классифицировать и систематизировать</a:t>
            </a:r>
            <a:endParaRPr lang="ru-RU" sz="1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899592" y="3356992"/>
            <a:ext cx="331236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Желание мыслить и делать все по-своему, изобретательность, импровизация, ослабленное внимание к авторитетам</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Скругленный прямоугольник 10"/>
          <p:cNvSpPr/>
          <p:nvPr/>
        </p:nvSpPr>
        <p:spPr>
          <a:xfrm>
            <a:off x="5004048" y="3356992"/>
            <a:ext cx="352839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Активность в движениях, </a:t>
            </a:r>
            <a:r>
              <a:rPr lang="ru-RU" i="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соревновательность</a:t>
            </a: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хорошая координация движений </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899592" y="5085184"/>
            <a:ext cx="331236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Увлеченность искусством, неповторимость (крайность) в самовыражении. Воспринимает визуально </a:t>
            </a:r>
            <a:endParaRPr lang="ru-RU" sz="1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5004048" y="5085184"/>
            <a:ext cx="352839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Склонность руководить, инициативность, легкость общения, оказывает влияние</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4" name="Овал 13"/>
          <p:cNvSpPr/>
          <p:nvPr/>
        </p:nvSpPr>
        <p:spPr>
          <a:xfrm>
            <a:off x="323528" y="1268760"/>
            <a:ext cx="2952328" cy="900100"/>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Интеллектуальная</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8" name="Овал 17"/>
          <p:cNvSpPr/>
          <p:nvPr/>
        </p:nvSpPr>
        <p:spPr>
          <a:xfrm>
            <a:off x="4572000" y="1268760"/>
            <a:ext cx="2520280" cy="900100"/>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Академическая</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0" name="Овал 19"/>
          <p:cNvSpPr/>
          <p:nvPr/>
        </p:nvSpPr>
        <p:spPr>
          <a:xfrm>
            <a:off x="323528" y="2924944"/>
            <a:ext cx="2376264" cy="792088"/>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Творческая</a:t>
            </a:r>
            <a:r>
              <a:rPr lang="ru-RU" dirty="0" smtClean="0"/>
              <a:t> </a:t>
            </a:r>
            <a:endParaRPr lang="ru-RU" dirty="0"/>
          </a:p>
        </p:txBody>
      </p:sp>
      <p:sp>
        <p:nvSpPr>
          <p:cNvPr id="21" name="Овал 20"/>
          <p:cNvSpPr/>
          <p:nvPr/>
        </p:nvSpPr>
        <p:spPr>
          <a:xfrm>
            <a:off x="4644008" y="2996952"/>
            <a:ext cx="2592288" cy="864096"/>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Психомоторная</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Овал 21"/>
          <p:cNvSpPr/>
          <p:nvPr/>
        </p:nvSpPr>
        <p:spPr>
          <a:xfrm>
            <a:off x="4788024" y="4941168"/>
            <a:ext cx="2088232" cy="648072"/>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Лидерская</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 name="Овал 22"/>
          <p:cNvSpPr/>
          <p:nvPr/>
        </p:nvSpPr>
        <p:spPr>
          <a:xfrm>
            <a:off x="323528" y="4941168"/>
            <a:ext cx="2376264" cy="648072"/>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Художественно исполнительская</a:t>
            </a:r>
            <a:endParaRPr lang="ru-RU" sz="1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367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96752"/>
            <a:ext cx="8136904" cy="5184576"/>
          </a:xfrm>
        </p:spPr>
        <p:txBody>
          <a:bodyPr>
            <a:noAutofit/>
          </a:bodyPr>
          <a:lstStyle/>
          <a:p>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1.Создавать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условия для проявления, развития самостоятельности и самодостаточности у ребенка </a:t>
            </a:r>
            <a:b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2.Расширять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круг интересов ребенка </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3.Поощрять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проявление инициативы, высказывание «своего мнения» </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4.Поощрять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проявление инициативы, высказывание «своего мнения» </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5.Специально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давать задания, требующие творческого подхода. </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6.Развивать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коммуникативные возможности </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ребенка</a:t>
            </a:r>
            <a:b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Развивать коммуникативные возможности ребенка </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8.Привлекать </a:t>
            </a:r>
            <a:r>
              <a:rPr lang="ru-RU"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 самоуправлению, т.е. вовлекать в организацию работы объединения</a:t>
            </a:r>
            <a:r>
              <a:rPr lang="ru-RU" sz="18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000" i="1" dirty="0" smtClean="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 </a:t>
            </a:r>
            <a:r>
              <a:rPr lang="ru-RU" sz="2000" i="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критиковать! Помните, что этих детей очень задевают ваши замечания. Стимулировать успехи в обучении: доска почета, новости в газете, </a:t>
            </a:r>
            <a:r>
              <a:rPr lang="ru-RU" sz="2000" i="1" dirty="0" smtClean="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конкурсы. </a:t>
            </a:r>
            <a:br>
              <a:rPr lang="ru-RU" sz="2000" i="1" dirty="0" smtClean="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000" i="1" dirty="0" smtClean="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Особое </a:t>
            </a:r>
            <a:r>
              <a:rPr lang="ru-RU" sz="2000" i="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внимание стоит обратить на развитие навыков </a:t>
            </a:r>
            <a:r>
              <a:rPr lang="ru-RU" sz="2000" i="1" dirty="0" err="1">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саморегуляции</a:t>
            </a:r>
            <a:r>
              <a:rPr lang="ru-RU" sz="2000" i="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умение справляться с </a:t>
            </a:r>
            <a:r>
              <a:rPr lang="ru-RU" sz="2000" i="1" dirty="0" smtClean="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трудностями</a:t>
            </a:r>
            <a:endParaRPr lang="ru-RU" sz="2000" i="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11560" y="332657"/>
            <a:ext cx="7848872" cy="792087"/>
          </a:xfrm>
        </p:spPr>
        <p:txBody>
          <a:bodyPr>
            <a:noAutofit/>
          </a:bodyPr>
          <a:lstStyle/>
          <a:p>
            <a:r>
              <a:rPr lang="ru-RU" sz="2400"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Задачи в работе с академически одаренными детьми :</a:t>
            </a:r>
            <a:endParaRPr lang="ru-RU"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72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1"/>
          </p:nvPr>
        </p:nvSpPr>
        <p:spPr>
          <a:xfrm>
            <a:off x="872067" y="1772816"/>
            <a:ext cx="7408333" cy="4353347"/>
          </a:xfrm>
        </p:spPr>
        <p:txBody>
          <a:bodyPr>
            <a:normAutofit fontScale="92500" lnSpcReduction="10000"/>
          </a:bodyPr>
          <a:lstStyle/>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1.На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занятиях, </a:t>
            </a: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помнить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что перед вами ярко выраженные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визуалы</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для них действует правило «лучше один раз увидеть…» </a:t>
            </a:r>
            <a:endPar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2.Избегать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критики и резких замечаний </a:t>
            </a:r>
            <a:endPar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3.Продумывать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персональные задания, задания на выбор, интегрированные задания, чтобы развивать познавательную активности этих детей. </a:t>
            </a:r>
            <a:endPar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4.Чаще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организовывать работу так, чтоб одаренный ребенок почувствовал себя лидером</a:t>
            </a: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Организовывать детям встречи с творческими людьми, расширять круг общения </a:t>
            </a:r>
            <a:endPar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6.Проводить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вечера, встречи, выставки, посвященные искусству, тренинги креативности. </a:t>
            </a:r>
          </a:p>
        </p:txBody>
      </p:sp>
      <p:sp>
        <p:nvSpPr>
          <p:cNvPr id="6" name="Заголовок 5"/>
          <p:cNvSpPr>
            <a:spLocks noGrp="1"/>
          </p:cNvSpPr>
          <p:nvPr>
            <p:ph type="title"/>
          </p:nvPr>
        </p:nvSpPr>
        <p:spPr>
          <a:xfrm>
            <a:off x="611560" y="620688"/>
            <a:ext cx="8075240" cy="970368"/>
          </a:xfrm>
        </p:spPr>
        <p:txBody>
          <a:bodyPr>
            <a:noAutofit/>
          </a:bodyPr>
          <a:lstStyle/>
          <a:p>
            <a:pPr lvl="0">
              <a:spcBef>
                <a:spcPct val="20000"/>
              </a:spcBef>
            </a:pPr>
            <a: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Задачи в работе с х</a:t>
            </a: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удожественно </a:t>
            </a:r>
            <a:b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одаренными </a:t>
            </a:r>
            <a: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детьми :</a:t>
            </a:r>
            <a:b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endParaRPr lang="ru-RU" sz="2800" dirty="0"/>
          </a:p>
        </p:txBody>
      </p:sp>
    </p:spTree>
    <p:extLst>
      <p:ext uri="{BB962C8B-B14F-4D97-AF65-F5344CB8AC3E}">
        <p14:creationId xmlns:p14="http://schemas.microsoft.com/office/powerpoint/2010/main" val="1899268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72816"/>
            <a:ext cx="8064895" cy="4536504"/>
          </a:xfrm>
        </p:spPr>
        <p:txBody>
          <a:bodyPr>
            <a:normAutofit lnSpcReduction="10000"/>
          </a:bodyPr>
          <a:lstStyle/>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1.Вместе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 родителями организовать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внеучебную</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деятельность ребенка (спортивные секции, клубы). </a:t>
            </a: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2.Вводить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соревновательные элементы в ход урока. </a:t>
            </a:r>
            <a:endPar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3.Учить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ребенка самодисциплине. В этом деле поможет: личный пример, психологические техники (переключение внимания,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саморегуляция</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ведение личной «Книги жизни», где ребенок сам для себя ежедневно записывает сколько раз за деть он переживал ту или иную эмоцию (в таблице эмоций), фиксирует причину. Такое самонаблюдение обычно приводит к желаемым результатам. </a:t>
            </a:r>
            <a:endPar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ru-RU"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4.Чаще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создавать ситуации коллективной деятельности, развивать коммуникативные навыки, учить конструктивно решать конфликтные ситуации. </a:t>
            </a:r>
          </a:p>
        </p:txBody>
      </p:sp>
      <p:sp>
        <p:nvSpPr>
          <p:cNvPr id="3" name="Заголовок 2"/>
          <p:cNvSpPr>
            <a:spLocks noGrp="1"/>
          </p:cNvSpPr>
          <p:nvPr>
            <p:ph type="title"/>
          </p:nvPr>
        </p:nvSpPr>
        <p:spPr>
          <a:xfrm>
            <a:off x="457200" y="548680"/>
            <a:ext cx="8229600" cy="1042376"/>
          </a:xfrm>
        </p:spPr>
        <p:txBody>
          <a:bodyPr>
            <a:noAutofit/>
          </a:bodyPr>
          <a:lstStyle/>
          <a:p>
            <a:pPr lvl="0">
              <a:spcBef>
                <a:spcPct val="20000"/>
              </a:spcBef>
            </a:pPr>
            <a: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Задачи в работе с </a:t>
            </a:r>
            <a:r>
              <a:rPr lang="ru-RU" sz="2800" b="1" i="1" u="sng" dirty="0" err="1"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психомоторно</a:t>
            </a: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b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r>
              <a:rPr lang="ru-RU" sz="2800" b="1" i="1" u="sng" dirty="0" smtClean="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одаренными </a:t>
            </a:r>
            <a: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детьми :</a:t>
            </a:r>
            <a:br>
              <a:rPr lang="ru-RU" sz="2800" b="1" i="1" u="sng"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endParaRPr lang="ru-RU" sz="2800" dirty="0"/>
          </a:p>
        </p:txBody>
      </p:sp>
    </p:spTree>
    <p:extLst>
      <p:ext uri="{BB962C8B-B14F-4D97-AF65-F5344CB8AC3E}">
        <p14:creationId xmlns:p14="http://schemas.microsoft.com/office/powerpoint/2010/main" val="3472365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TotalTime>
  <Words>635</Words>
  <Application>Microsoft Office PowerPoint</Application>
  <PresentationFormat>Экран (4:3)</PresentationFormat>
  <Paragraphs>57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Волна</vt:lpstr>
      <vt:lpstr>Работа с одаренными детьми</vt:lpstr>
      <vt:lpstr>Одаренность </vt:lpstr>
      <vt:lpstr>Презентация PowerPoint</vt:lpstr>
      <vt:lpstr>Презентация PowerPoint</vt:lpstr>
      <vt:lpstr> Признаки детской одаренности</vt:lpstr>
      <vt:lpstr>Презентация PowerPoint</vt:lpstr>
      <vt:lpstr>1.Создавать условия для проявления, развития самостоятельности и самодостаточности у ребенка  2.Расширять круг интересов ребенка  3.Поощрять проявление инициативы, высказывание «своего мнения» 4.Поощрять проявление инициативы, высказывание «своего мнения» 5.Специально давать задания, требующие творческого подхода. 6.Развивать коммуникативные возможности ребенка 7. Развивать коммуникативные возможности ребенка  8.Привлекать к самоуправлению, т.е. вовлекать в организацию работы объединения.   Не критиковать! Помните, что этих детей очень задевают ваши замечания. Стимулировать успехи в обучении: доска почета, новости в газете, конкурсы.  Особое внимание стоит обратить на развитие навыков саморегуляции, умение справляться с трудностями</vt:lpstr>
      <vt:lpstr>Задачи в работе с художественно  одаренными детьми : </vt:lpstr>
      <vt:lpstr>Задачи в работе с психомоторно  одаренными детьми : </vt:lpstr>
      <vt:lpstr> Задачи в работе с лидерски  одаренными детьми : </vt:lpstr>
      <vt:lpstr>Условия успешной работы с одаренными детьми</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с одаренными детьми в учреждении дополнительного образования детей</dc:title>
  <dc:creator>Наталья</dc:creator>
  <cp:lastModifiedBy>Windows User</cp:lastModifiedBy>
  <cp:revision>8</cp:revision>
  <dcterms:created xsi:type="dcterms:W3CDTF">2017-04-05T08:26:15Z</dcterms:created>
  <dcterms:modified xsi:type="dcterms:W3CDTF">2023-02-22T09:45:52Z</dcterms:modified>
</cp:coreProperties>
</file>