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7" r:id="rId5"/>
    <p:sldId id="259" r:id="rId6"/>
    <p:sldId id="260" r:id="rId7"/>
    <p:sldId id="263" r:id="rId8"/>
    <p:sldId id="262" r:id="rId9"/>
    <p:sldId id="261" r:id="rId10"/>
    <p:sldId id="265" r:id="rId11"/>
    <p:sldId id="264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9B87B3-A9AB-43BD-80F4-5F75BA7838CF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866540-CEEC-4C39-9074-F2FEA26D17A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786322"/>
            <a:ext cx="8072494" cy="47147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Психофизиологические особенности детей младшего школьного возраста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800" dirty="0" smtClean="0"/>
              <a:t>педагог-психолог    </a:t>
            </a:r>
            <a:r>
              <a:rPr lang="ru-RU" sz="2800" dirty="0" err="1" smtClean="0"/>
              <a:t>Писнячевская</a:t>
            </a:r>
            <a:r>
              <a:rPr lang="ru-RU" sz="2800" dirty="0" smtClean="0"/>
              <a:t> Т.В. 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115328" cy="113273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Функциональная </a:t>
            </a:r>
            <a:r>
              <a:rPr lang="ru-RU" sz="2800" b="1" dirty="0" err="1" smtClean="0">
                <a:solidFill>
                  <a:srgbClr val="002060"/>
                </a:solidFill>
              </a:rPr>
              <a:t>несформированность</a:t>
            </a:r>
            <a:r>
              <a:rPr lang="ru-RU" sz="2800" b="1" dirty="0" smtClean="0">
                <a:solidFill>
                  <a:srgbClr val="002060"/>
                </a:solidFill>
              </a:rPr>
              <a:t> б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лока приема, переработки и хранения  информации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8000" dirty="0" smtClean="0"/>
              <a:t>Снижение фонематического слуха (недостаточное понимание обращенной речи, инструкции)</a:t>
            </a:r>
          </a:p>
          <a:p>
            <a:pPr>
              <a:defRPr/>
            </a:pPr>
            <a:r>
              <a:rPr lang="ru-RU" sz="8000" dirty="0" smtClean="0"/>
              <a:t>Низкие показатели слухоречевой памяти</a:t>
            </a:r>
          </a:p>
          <a:p>
            <a:pPr>
              <a:defRPr/>
            </a:pPr>
            <a:r>
              <a:rPr lang="ru-RU" sz="8000" dirty="0" smtClean="0"/>
              <a:t>Снижение самоконтроля за собственной речью</a:t>
            </a:r>
          </a:p>
          <a:p>
            <a:pPr>
              <a:defRPr/>
            </a:pPr>
            <a:r>
              <a:rPr lang="ru-RU" sz="8000" dirty="0" smtClean="0"/>
              <a:t>При чтении встречаются литеральные </a:t>
            </a:r>
            <a:r>
              <a:rPr lang="ru-RU" sz="8000" dirty="0" smtClean="0"/>
              <a:t>парафазии (бочка-почка), </a:t>
            </a:r>
            <a:r>
              <a:rPr lang="ru-RU" sz="8000" dirty="0" smtClean="0"/>
              <a:t>проглатывание окончаний, трудности в расстановке ударений, непонимание прочитанного</a:t>
            </a:r>
          </a:p>
          <a:p>
            <a:r>
              <a:rPr lang="ru-RU" sz="8000" dirty="0" smtClean="0"/>
              <a:t>Нарушение пространственных представлений во всех формах.</a:t>
            </a:r>
          </a:p>
          <a:p>
            <a:r>
              <a:rPr lang="ru-RU" sz="8000" dirty="0" smtClean="0"/>
              <a:t>Нарушение </a:t>
            </a:r>
            <a:r>
              <a:rPr lang="ru-RU" sz="8000" dirty="0" smtClean="0"/>
              <a:t>части письма, чтения и счёта, базирующейся на оптико-гностическом </a:t>
            </a:r>
            <a:r>
              <a:rPr lang="ru-RU" sz="8000" dirty="0" smtClean="0"/>
              <a:t>факторе (при нарушениях зрительного восприятия).</a:t>
            </a:r>
            <a:endParaRPr lang="ru-RU" sz="8000" dirty="0" smtClean="0"/>
          </a:p>
          <a:p>
            <a:r>
              <a:rPr lang="ru-RU" sz="8000" dirty="0" smtClean="0"/>
              <a:t>Отвлекаемость (нет «защиты от шума»).</a:t>
            </a:r>
          </a:p>
          <a:p>
            <a:r>
              <a:rPr lang="ru-RU" sz="8000" dirty="0" smtClean="0"/>
              <a:t>Обилие «зеркальности</a:t>
            </a:r>
            <a:r>
              <a:rPr lang="ru-RU" sz="8000" dirty="0" smtClean="0"/>
              <a:t>» (реверсий)</a:t>
            </a:r>
            <a:endParaRPr lang="ru-RU" sz="80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buNone/>
              <a:defRPr/>
            </a:pP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s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714752"/>
            <a:ext cx="348323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186766" cy="1428760"/>
          </a:xfr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Блок программирования, регуляции и контроля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357430"/>
            <a:ext cx="8429684" cy="13234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charset="0"/>
                <a:cs typeface="Arial" charset="0"/>
              </a:rPr>
              <a:t>Это уровень </a:t>
            </a:r>
            <a:r>
              <a:rPr lang="ru-RU" sz="2000" b="1" i="1" dirty="0" smtClean="0">
                <a:latin typeface="Arial" charset="0"/>
                <a:cs typeface="Arial" charset="0"/>
              </a:rPr>
              <a:t>произвольной </a:t>
            </a:r>
            <a:r>
              <a:rPr lang="ru-RU" sz="2000" b="1" i="1" dirty="0" err="1" smtClean="0">
                <a:latin typeface="Arial" charset="0"/>
                <a:cs typeface="Arial" charset="0"/>
              </a:rPr>
              <a:t>саморегуляции</a:t>
            </a:r>
            <a:r>
              <a:rPr lang="ru-RU" sz="2000" dirty="0" smtClean="0">
                <a:latin typeface="Arial" charset="0"/>
                <a:cs typeface="Arial" charset="0"/>
              </a:rPr>
              <a:t>, самоконтроля, самостоятельного, активного программирования человеком своего поведения в целом. </a:t>
            </a:r>
            <a:r>
              <a:rPr lang="ru-RU" sz="2000" dirty="0" smtClean="0"/>
              <a:t>Начинает свое развитие с 4 лет, созревает до 15-20 лет. Метафорический девиз: « Я должен»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Синдром функциональной </a:t>
            </a:r>
            <a:r>
              <a:rPr lang="ru-RU" sz="3200" b="1" i="1" dirty="0" err="1" smtClean="0"/>
              <a:t>несформированности</a:t>
            </a:r>
            <a:r>
              <a:rPr lang="ru-RU" sz="3200" b="1" i="1" dirty="0" smtClean="0"/>
              <a:t> лобных отделов мозга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Вялость и равнодушие практически ко всему, элементы «полевого» поведения.</a:t>
            </a:r>
          </a:p>
          <a:p>
            <a:r>
              <a:rPr lang="ru-RU" sz="2800" dirty="0" smtClean="0"/>
              <a:t>Трудности сосредоточения внимания, высокая утомляемость, импульсивность.</a:t>
            </a:r>
          </a:p>
          <a:p>
            <a:r>
              <a:rPr lang="ru-RU" sz="2800" dirty="0" smtClean="0"/>
              <a:t>Примитивная речь.</a:t>
            </a:r>
          </a:p>
          <a:p>
            <a:r>
              <a:rPr lang="ru-RU" sz="2800" dirty="0" smtClean="0"/>
              <a:t>Склонность к упрощению инструкции, неумение действовать по образцу в соответствии с правилами.</a:t>
            </a:r>
          </a:p>
          <a:p>
            <a:r>
              <a:rPr lang="ru-RU" sz="2800" dirty="0" smtClean="0"/>
              <a:t>Трудности адаптации, коммуникации.</a:t>
            </a:r>
          </a:p>
          <a:p>
            <a:r>
              <a:rPr lang="ru-RU" sz="2800" dirty="0" smtClean="0"/>
              <a:t>Ригидный симбиоз с близкими.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Что свойственно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гиперактивным</a:t>
            </a:r>
            <a:r>
              <a:rPr lang="ru-RU" sz="3600" dirty="0" smtClean="0"/>
              <a:t> </a:t>
            </a:r>
            <a:r>
              <a:rPr lang="ru-RU" sz="3600" dirty="0" smtClean="0"/>
              <a:t>детям 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Мышечный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гипертонус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повышенная утомляемость, снижение работоспособности (нуждается в частых сменах видов деятельности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двигательной активности, предупреждающей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утомление)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Снижение слухоречевого восприятия (нуждается в конкретных и чётких инструкциях при  зрительном контакте, т.к. может не услышать и не понять задание)</a:t>
            </a: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Трудности с выполнением заданий на слух (необходима зрительная опора, напр., использование доски)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Неспособность удержания в памяти большой инструкции  (важно дробить задание на части, отслеживать выполнение поэтапно, инструкция не более 10 слов)</a:t>
            </a: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Невосприимчивость к «фронтальным» замечаниям (сделанным при всех), вербальные средства убеждения, призывы, беседы редко оказываются результативными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Позитивное воздействие телесного контакта (это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дети-кинестетики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Трудности с началом выполнения задания (необходимо первый шаг сделать вместе)</a:t>
            </a: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Длительное присутствие игровой мотивации в учебной деятельности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Недостаточность произвольности  психических процессов: внимания, памяти, эмоционально-волевой регуляции (нужно запастись терпением и формировать произвольность, обучая ребёнка поэтапному алгоритму действий (не берясь за решение всех проблем сразу)</a:t>
            </a: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Большая эффективность похвалы (желательно игнорировать негативные поступки и поощрять позитивные)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Важно понимать, что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Проблему </a:t>
            </a:r>
            <a:r>
              <a:rPr lang="ru-RU" dirty="0" err="1" smtClean="0"/>
              <a:t>гиперактивности</a:t>
            </a:r>
            <a:r>
              <a:rPr lang="ru-RU" dirty="0" smtClean="0"/>
              <a:t> невозможно решить волевыми усилиями, авторитарными указаниями и словесными убеждениями.</a:t>
            </a:r>
          </a:p>
          <a:p>
            <a:r>
              <a:rPr lang="ru-RU" dirty="0" smtClean="0"/>
              <a:t> Здесь важно запастись терпением и проводить кропотливую коррекционную работу, спокойно и последовательно относиться к </a:t>
            </a:r>
            <a:r>
              <a:rPr lang="ru-RU" dirty="0" err="1" smtClean="0"/>
              <a:t>гиперактивному</a:t>
            </a:r>
            <a:r>
              <a:rPr lang="ru-RU" dirty="0" smtClean="0"/>
              <a:t> ребенку. Необходимо время!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972452" cy="9184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Успехов в работе!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Ведущая деятельность младшего школьного возраста – учебная деятельность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Вначале формируется интерес к самому процессу учебной деятельности без осознания её значения</a:t>
            </a:r>
          </a:p>
          <a:p>
            <a:r>
              <a:rPr lang="ru-RU" dirty="0" smtClean="0"/>
              <a:t>Формирование интереса к содержанию учебной деятельности происходит посредством переживания удовлетворения от своих достижений</a:t>
            </a:r>
          </a:p>
          <a:p>
            <a:r>
              <a:rPr lang="ru-RU" dirty="0" smtClean="0"/>
              <a:t>Это подкрепляется похвалой учителя, который подмечает каждый маленький успех ребёнка</a:t>
            </a:r>
          </a:p>
          <a:p>
            <a:r>
              <a:rPr lang="ru-RU" b="1" dirty="0" smtClean="0"/>
              <a:t>Авторитет учителя </a:t>
            </a:r>
            <a:r>
              <a:rPr lang="ru-RU" dirty="0" smtClean="0"/>
              <a:t>в этот период </a:t>
            </a:r>
            <a:r>
              <a:rPr lang="ru-RU" b="1" dirty="0" smtClean="0"/>
              <a:t>непререкаем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Готовность к школьному обучению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зрелость в физическом, психологическом, социальном отношении</a:t>
            </a:r>
          </a:p>
          <a:p>
            <a:r>
              <a:rPr lang="ru-RU" sz="3200" dirty="0" smtClean="0"/>
              <a:t> достижение определённого уровня умственного и эмоционально-волевого развития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Психофизиологические      особенности младших школьников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Это возраст относительно спокойного и равномерного физического развития.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Костная система ещё в стадии формирования. Процесс окостенения ещё не завершён, поэтому сложны и утомительны движения пальцев и кисти руки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Изменяется соотношение процессов возбуждения и торможения нервной системы, но по-прежнему преобладает процесс возбуждения, высока возбудимость и импульсивность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Психоэмоциональные</a:t>
            </a:r>
            <a:r>
              <a:rPr lang="ru-RU" sz="3200" dirty="0" smtClean="0"/>
              <a:t> особенности  младших школьников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Изменение самосознания, переоценка ценностей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Усложнение переживаний приводит к возникновению внутренней жизни, появляется самолюбие, самооценка, попытки скрыть свои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переживания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Аналитико-синтетическая деятельность на стадии наглядно-действенного анализа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Особенности восприятия: эмоциональность, малая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дифференцированность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, тесная связь восприятия с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практической деятельностью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школьника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Развито непроизвольное внимание, произвольное внимание требует близкой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мотивации (похвалы учителя и т.д.)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Развита наглядно-образная память, склонность к механическому запоминанию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определений, правил,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но усиливается роль словесно-логического запоминания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07157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Энергетический блок, или блок регуляции уровня активности мозга.</a:t>
            </a:r>
            <a:endParaRPr lang="ru-RU" sz="3200" dirty="0"/>
          </a:p>
        </p:txBody>
      </p:sp>
      <p:pic>
        <p:nvPicPr>
          <p:cNvPr id="4" name="Picture 7" descr="ris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414815"/>
            <a:ext cx="4133528" cy="344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1928802"/>
            <a:ext cx="7786742" cy="14219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 smtClean="0"/>
              <a:t>Блок регуляции тонуса и бодрствования. Уровень непроизвольной 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. На 75% созревает </a:t>
            </a:r>
            <a:r>
              <a:rPr lang="ru-RU" sz="2400" dirty="0" err="1" smtClean="0"/>
              <a:t>внутриутробно</a:t>
            </a:r>
            <a:r>
              <a:rPr lang="ru-RU" sz="2400" dirty="0" smtClean="0"/>
              <a:t> и формируется до года. Метафорический девиз: «Я хочу»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Синдром функциональной </a:t>
            </a:r>
            <a:r>
              <a:rPr lang="ru-RU" sz="2800" b="1" dirty="0" err="1" smtClean="0"/>
              <a:t>дефицитарности</a:t>
            </a:r>
            <a:r>
              <a:rPr lang="ru-RU" sz="2800" b="1" dirty="0" smtClean="0"/>
              <a:t> подкорковых образований мозга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800" dirty="0" err="1" smtClean="0"/>
              <a:t>Гиперактивность</a:t>
            </a:r>
            <a:r>
              <a:rPr lang="ru-RU" sz="2800" dirty="0" smtClean="0"/>
              <a:t> и </a:t>
            </a:r>
            <a:r>
              <a:rPr lang="ru-RU" sz="2800" dirty="0" err="1" smtClean="0"/>
              <a:t>гипоактивность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Дефицит внимания, отвлекаемость.</a:t>
            </a:r>
          </a:p>
          <a:p>
            <a:r>
              <a:rPr lang="ru-RU" sz="2800" dirty="0" err="1" smtClean="0"/>
              <a:t>Пресыщаемость</a:t>
            </a:r>
            <a:r>
              <a:rPr lang="ru-RU" sz="2800" dirty="0" smtClean="0"/>
              <a:t> любой деятельностью (истощаемость), трудности переключения.</a:t>
            </a:r>
          </a:p>
          <a:p>
            <a:r>
              <a:rPr lang="ru-RU" sz="2800" dirty="0" smtClean="0"/>
              <a:t>Эмоциональная лабильность, неадекватные поведенческие реакции.</a:t>
            </a:r>
          </a:p>
          <a:p>
            <a:r>
              <a:rPr lang="ru-RU" sz="2800" dirty="0" err="1" smtClean="0"/>
              <a:t>Энурез</a:t>
            </a:r>
            <a:r>
              <a:rPr lang="ru-RU" sz="2800" dirty="0" smtClean="0"/>
              <a:t>, </a:t>
            </a:r>
            <a:r>
              <a:rPr lang="ru-RU" sz="2800" dirty="0" err="1" smtClean="0"/>
              <a:t>энкопрез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Моторная неловкость.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Незрелость мозговых структур энергетического блока мозга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Повышенная утомляемость, истощаемость.</a:t>
            </a:r>
          </a:p>
          <a:p>
            <a:pPr>
              <a:lnSpc>
                <a:spcPct val="80000"/>
              </a:lnSpc>
            </a:pPr>
            <a:r>
              <a:rPr lang="ru-RU" sz="2800" dirty="0" err="1" smtClean="0"/>
              <a:t>Вегетососудистая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дистония</a:t>
            </a:r>
            <a:r>
              <a:rPr lang="ru-RU" sz="2800" dirty="0" smtClean="0"/>
              <a:t>, </a:t>
            </a:r>
            <a:r>
              <a:rPr lang="ru-RU" sz="2800" dirty="0" err="1" smtClean="0"/>
              <a:t>дизритмии</a:t>
            </a:r>
            <a:r>
              <a:rPr lang="ru-RU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Нарушение сенсомоторной координации.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Нарушение </a:t>
            </a:r>
            <a:r>
              <a:rPr lang="ru-RU" sz="2800" dirty="0" err="1" smtClean="0"/>
              <a:t>глазодвигательных</a:t>
            </a:r>
            <a:r>
              <a:rPr lang="ru-RU" sz="2800" dirty="0" smtClean="0"/>
              <a:t> функций.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Глубокие трудности в формировании пространственных представлений.</a:t>
            </a:r>
          </a:p>
          <a:p>
            <a:pPr>
              <a:lnSpc>
                <a:spcPct val="80000"/>
              </a:lnSpc>
            </a:pPr>
            <a:r>
              <a:rPr lang="ru-RU" sz="2800" dirty="0" err="1" smtClean="0"/>
              <a:t>Несформированность</a:t>
            </a:r>
            <a:r>
              <a:rPr lang="ru-RU" sz="2800" dirty="0" smtClean="0"/>
              <a:t> и </a:t>
            </a:r>
            <a:r>
              <a:rPr lang="ru-RU" sz="2800" dirty="0" err="1" smtClean="0"/>
              <a:t>обеднённость</a:t>
            </a:r>
            <a:r>
              <a:rPr lang="ru-RU" sz="2800" dirty="0" smtClean="0"/>
              <a:t> самостоятельной речи, </a:t>
            </a:r>
            <a:r>
              <a:rPr lang="ru-RU" sz="2800" dirty="0" err="1" smtClean="0"/>
              <a:t>аграмматизмы</a:t>
            </a:r>
            <a:r>
              <a:rPr lang="ru-RU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В целом недостаточность эмоционально-волевой регуляции (произвольности)</a:t>
            </a:r>
            <a:endParaRPr lang="ru-RU" sz="2800" dirty="0" smtClean="0"/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Блок приема, переработки и хранения  информации</a:t>
            </a:r>
            <a:endParaRPr lang="ru-RU" sz="3600" b="1" dirty="0"/>
          </a:p>
        </p:txBody>
      </p:sp>
      <p:pic>
        <p:nvPicPr>
          <p:cNvPr id="4" name="Picture 2" descr="ris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108311"/>
            <a:ext cx="3582371" cy="321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071678"/>
            <a:ext cx="8286808" cy="9787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Уровень заложенных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smtClean="0"/>
              <a:t>приобретённых в течение жизни навыков и автоматизмов. Формируется к 6-9 годам. Метафорический девиз: «Я могу»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645</TotalTime>
  <Words>774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Психофизиологические особенности детей младшего школьного возраста  педагог-психолог    Писнячевская Т.В. </vt:lpstr>
      <vt:lpstr>Ведущая деятельность младшего школьного возраста – учебная деятельность</vt:lpstr>
      <vt:lpstr>Готовность к школьному обучению</vt:lpstr>
      <vt:lpstr>Психофизиологические      особенности младших школьников  </vt:lpstr>
      <vt:lpstr>Психоэмоциональные особенности  младших школьников</vt:lpstr>
      <vt:lpstr> Энергетический блок, или блок регуляции уровня активности мозга.</vt:lpstr>
      <vt:lpstr>Синдром функциональной дефицитарности подкорковых образований мозга</vt:lpstr>
      <vt:lpstr>Незрелость мозговых структур энергетического блока мозга</vt:lpstr>
      <vt:lpstr>Блок приема, переработки и хранения  информации</vt:lpstr>
      <vt:lpstr>Функциональная несформированность блока приема, переработки и хранения  информации</vt:lpstr>
      <vt:lpstr>Блок программирования, регуляции и контроля</vt:lpstr>
      <vt:lpstr>Синдром функциональной несформированности лобных отделов мозга</vt:lpstr>
      <vt:lpstr>Что свойственно  гиперактивным детям ?</vt:lpstr>
      <vt:lpstr>Слайд 14</vt:lpstr>
      <vt:lpstr>Важно понимать, что </vt:lpstr>
      <vt:lpstr>Спасибо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Психофизиологические особенности детей младшего школьного возраста</dc:title>
  <dc:creator>samsung</dc:creator>
  <cp:lastModifiedBy>samsung</cp:lastModifiedBy>
  <cp:revision>55</cp:revision>
  <dcterms:created xsi:type="dcterms:W3CDTF">2015-11-05T08:28:04Z</dcterms:created>
  <dcterms:modified xsi:type="dcterms:W3CDTF">2012-02-27T20:43:35Z</dcterms:modified>
</cp:coreProperties>
</file>