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7"/>
  </p:notesMasterIdLst>
  <p:sldIdLst>
    <p:sldId id="273" r:id="rId2"/>
    <p:sldId id="271" r:id="rId3"/>
    <p:sldId id="270" r:id="rId4"/>
    <p:sldId id="257" r:id="rId5"/>
    <p:sldId id="258" r:id="rId6"/>
    <p:sldId id="259" r:id="rId7"/>
    <p:sldId id="260" r:id="rId8"/>
    <p:sldId id="261" r:id="rId9"/>
    <p:sldId id="274" r:id="rId10"/>
    <p:sldId id="263" r:id="rId11"/>
    <p:sldId id="264" r:id="rId12"/>
    <p:sldId id="265" r:id="rId13"/>
    <p:sldId id="266" r:id="rId14"/>
    <p:sldId id="267" r:id="rId15"/>
    <p:sldId id="272"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825" autoAdjust="0"/>
  </p:normalViewPr>
  <p:slideViewPr>
    <p:cSldViewPr>
      <p:cViewPr>
        <p:scale>
          <a:sx n="61" d="100"/>
          <a:sy n="61" d="100"/>
        </p:scale>
        <p:origin x="-154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3053E4-BA3C-406C-80B1-B747C1E57CA6}" type="datetimeFigureOut">
              <a:rPr lang="ru-RU" smtClean="0"/>
              <a:pPr/>
              <a:t>24.03.2025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3C59E1-389D-4F88-B11B-0B8E0D7D4DAE}" type="slidenum">
              <a:rPr lang="ru-RU" smtClean="0"/>
              <a:pPr/>
              <a:t>‹#›</a:t>
            </a:fld>
            <a:endParaRPr lang="ru-RU"/>
          </a:p>
        </p:txBody>
      </p:sp>
    </p:spTree>
    <p:extLst>
      <p:ext uri="{BB962C8B-B14F-4D97-AF65-F5344CB8AC3E}">
        <p14:creationId xmlns:p14="http://schemas.microsoft.com/office/powerpoint/2010/main" val="35467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8A6C36D-E521-4025-A6AC-1B2976DBEFE6}" type="slidenum">
              <a:rPr lang="ru-RU" smtClean="0"/>
              <a:pPr/>
              <a:t>3</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lgn="just"/>
            <a:r>
              <a:rPr lang="ru-RU" i="1" dirty="0" smtClean="0"/>
              <a:t>Ситуации (или конфликты) деятельности, </a:t>
            </a:r>
            <a:r>
              <a:rPr lang="ru-RU" dirty="0" smtClean="0"/>
              <a:t>возникающие по поводу выполнения учеником учебных заданий, успеваемости, внеурочной деятельности;</a:t>
            </a:r>
          </a:p>
          <a:p>
            <a:pPr algn="just"/>
            <a:r>
              <a:rPr lang="ru-RU" i="1" dirty="0" smtClean="0"/>
              <a:t>ситуации (конфликты) поведения (поступков), </a:t>
            </a:r>
            <a:r>
              <a:rPr lang="ru-RU" dirty="0" smtClean="0"/>
              <a:t>возникающие по поводу нарушения учеником правил поведения в школе, чаще на уроках, и вне школы;</a:t>
            </a:r>
          </a:p>
          <a:p>
            <a:pPr algn="just"/>
            <a:r>
              <a:rPr lang="ru-RU" i="1" dirty="0" smtClean="0"/>
              <a:t>ситуации (конфликты) отношений, </a:t>
            </a:r>
            <a:r>
              <a:rPr lang="ru-RU" dirty="0" smtClean="0"/>
              <a:t>возникающие </a:t>
            </a:r>
            <a:r>
              <a:rPr lang="ru-RU" b="0" dirty="0" smtClean="0"/>
              <a:t>в</a:t>
            </a:r>
            <a:r>
              <a:rPr lang="ru-RU" b="1" dirty="0" smtClean="0"/>
              <a:t> </a:t>
            </a:r>
            <a:r>
              <a:rPr lang="ru-RU" dirty="0" smtClean="0"/>
              <a:t>сфере эмоционально-личностных отношений учащихся </a:t>
            </a:r>
            <a:r>
              <a:rPr lang="ru-RU" b="0" dirty="0" smtClean="0"/>
              <a:t>и </a:t>
            </a:r>
            <a:r>
              <a:rPr lang="ru-RU" dirty="0" smtClean="0"/>
              <a:t>учителей, в сфере их общения </a:t>
            </a:r>
            <a:r>
              <a:rPr lang="ru-RU" b="0" dirty="0" smtClean="0"/>
              <a:t>в п</a:t>
            </a:r>
            <a:r>
              <a:rPr lang="ru-RU" dirty="0" smtClean="0"/>
              <a:t>роцессе педагогической деятельности.</a:t>
            </a:r>
          </a:p>
          <a:p>
            <a:endParaRPr lang="ru-RU" dirty="0"/>
          </a:p>
        </p:txBody>
      </p:sp>
      <p:sp>
        <p:nvSpPr>
          <p:cNvPr id="4" name="Номер слайда 3"/>
          <p:cNvSpPr>
            <a:spLocks noGrp="1"/>
          </p:cNvSpPr>
          <p:nvPr>
            <p:ph type="sldNum" sz="quarter" idx="10"/>
          </p:nvPr>
        </p:nvSpPr>
        <p:spPr/>
        <p:txBody>
          <a:bodyPr/>
          <a:lstStyle/>
          <a:p>
            <a:fld id="{F8A6C36D-E521-4025-A6AC-1B2976DBEFE6}" type="slidenum">
              <a:rPr lang="ru-RU" smtClean="0"/>
              <a:pPr/>
              <a:t>4</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10000"/>
          </a:bodyPr>
          <a:lstStyle/>
          <a:p>
            <a:pPr algn="just"/>
            <a:r>
              <a:rPr lang="ru-RU" sz="1200" b="0" kern="1200" dirty="0" smtClean="0">
                <a:solidFill>
                  <a:schemeClr val="tx1"/>
                </a:solidFill>
                <a:latin typeface="+mn-lt"/>
                <a:ea typeface="+mn-ea"/>
                <a:cs typeface="+mn-cs"/>
              </a:rPr>
              <a:t>На</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уроке русского языка несколько раз делала учительница замечание ученику, который не занимался. </a:t>
            </a:r>
            <a:r>
              <a:rPr lang="ru-RU" sz="1200" b="0" kern="1200" dirty="0" smtClean="0">
                <a:solidFill>
                  <a:schemeClr val="tx1"/>
                </a:solidFill>
                <a:latin typeface="+mn-lt"/>
                <a:ea typeface="+mn-ea"/>
                <a:cs typeface="+mn-cs"/>
              </a:rPr>
              <a:t>На</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замечания учительницы он не реагировал, продолжая мешать другим: достал резинку и начал стрелять бумажками в учеников, сидящих впереди.</a:t>
            </a:r>
          </a:p>
          <a:p>
            <a:pPr algn="just"/>
            <a:r>
              <a:rPr lang="ru-RU" sz="1200" kern="1200" dirty="0" smtClean="0">
                <a:solidFill>
                  <a:schemeClr val="tx1"/>
                </a:solidFill>
                <a:latin typeface="+mn-lt"/>
                <a:ea typeface="+mn-ea"/>
                <a:cs typeface="+mn-cs"/>
              </a:rPr>
              <a:t>Учительница потребовала, чтобы мальчик вышел из класса. Он грубо ответил и не вышел. Учительница прекратила урок. Класс зашумел, а виновник продолжал сидеть на своем месте, хотя стрелять прекратил. Учительница села за стол и стала писать в журнале, ученики занимались своими делами. Так прошло 20 минут. Прозвенел звонок, учительница встала и сказала, что весь класс оставляет после уроков. Все зашумели.</a:t>
            </a:r>
          </a:p>
          <a:p>
            <a:pPr algn="just"/>
            <a:r>
              <a:rPr lang="ru-RU" sz="1200" kern="1200" dirty="0" smtClean="0">
                <a:solidFill>
                  <a:schemeClr val="tx1"/>
                </a:solidFill>
                <a:latin typeface="+mn-lt"/>
                <a:ea typeface="+mn-ea"/>
                <a:cs typeface="+mn-cs"/>
              </a:rPr>
              <a:t>Такое поведение ученика свидетельствует о полном разрыве взаимоотношений с учителем и приводит к ситуации, когда работа учителя действительно зависит от «милости» ученика.</a:t>
            </a:r>
          </a:p>
          <a:p>
            <a:pPr algn="just"/>
            <a:r>
              <a:rPr lang="ru-RU" sz="1200" kern="1200" dirty="0" smtClean="0">
                <a:solidFill>
                  <a:schemeClr val="tx1"/>
                </a:solidFill>
                <a:latin typeface="+mn-lt"/>
                <a:ea typeface="+mn-ea"/>
                <a:cs typeface="+mn-cs"/>
              </a:rPr>
              <a:t>Подобные конфликты часто происходят с учениками, испытывающими трудности в учёбе, когда учитель ведёт предмет в данном классе непродолжительное время и отношения между учителем и учениками ограничиваются контактами только вокруг учебной работы. Таких конфликтов, как правило, меньше на уроках классных руководителей, в начальных классах, когда общение на уроке определяется характером сложившихся взаимоотношений с учениками в другой обстановке.</a:t>
            </a:r>
          </a:p>
          <a:p>
            <a:pPr algn="just"/>
            <a:r>
              <a:rPr lang="ru-RU" sz="1200" kern="1200" dirty="0" smtClean="0">
                <a:solidFill>
                  <a:schemeClr val="tx1"/>
                </a:solidFill>
                <a:latin typeface="+mn-lt"/>
                <a:ea typeface="+mn-ea"/>
                <a:cs typeface="+mn-cs"/>
              </a:rPr>
              <a:t>В последнее время наблюдается увеличение подобных конфликтов из-за того, что учителя часто предъявляют завышенные требования к усвоению предмета, а отметки используют как средство наказания тех, кто не подчиняется учителю, нарушает дисциплину на уроке. Тем самым искажается подлинный мотив учебной деятельности, такие ситуации часто становятся причиной ухода из школы способных, самостоятельных учеников, а у остальных снижается интерес к познанию вообще.</a:t>
            </a:r>
          </a:p>
          <a:p>
            <a:pPr algn="just"/>
            <a:endParaRPr lang="ru-RU" dirty="0"/>
          </a:p>
        </p:txBody>
      </p:sp>
      <p:sp>
        <p:nvSpPr>
          <p:cNvPr id="4" name="Номер слайда 3"/>
          <p:cNvSpPr>
            <a:spLocks noGrp="1"/>
          </p:cNvSpPr>
          <p:nvPr>
            <p:ph type="sldNum" sz="quarter" idx="10"/>
          </p:nvPr>
        </p:nvSpPr>
        <p:spPr/>
        <p:txBody>
          <a:bodyPr/>
          <a:lstStyle/>
          <a:p>
            <a:fld id="{F8A6C36D-E521-4025-A6AC-1B2976DBEFE6}" type="slidenum">
              <a:rPr lang="ru-RU" smtClean="0"/>
              <a:pPr/>
              <a:t>5</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85000" lnSpcReduction="20000"/>
          </a:bodyPr>
          <a:lstStyle/>
          <a:p>
            <a:pPr algn="just"/>
            <a:r>
              <a:rPr lang="ru-RU" sz="1200" kern="1200" dirty="0" smtClean="0">
                <a:solidFill>
                  <a:schemeClr val="tx1"/>
                </a:solidFill>
                <a:latin typeface="+mn-lt"/>
                <a:ea typeface="+mn-ea"/>
                <a:cs typeface="+mn-cs"/>
              </a:rPr>
              <a:t>Учителю приходится корректировать поведение учеников через оценку их поступков при недостаточной информации об обстоятельствах и подлинных причинах. Учитель не всегда бывает свидетелем детской жизни, лишь догадывается о мотивах поступка, плохо знает отношения между детьми, поэтому вполне возможны ошибки при оценке поведения, и это вызывает вполне оправданное возмущение учеников.</a:t>
            </a:r>
          </a:p>
          <a:p>
            <a:pPr algn="just"/>
            <a:r>
              <a:rPr lang="ru-RU" sz="1200" kern="1200" dirty="0" smtClean="0">
                <a:solidFill>
                  <a:schemeClr val="tx1"/>
                </a:solidFill>
                <a:latin typeface="+mn-lt"/>
                <a:ea typeface="+mn-ea"/>
                <a:cs typeface="+mn-cs"/>
              </a:rPr>
              <a:t>«Три года назад я пошел в однодневный поход с учащимися IV класса. Все проверил как положено, но, пройдя 500 м, решил еще раз проверить: у Оли М. оказался тяжелый рюкзак (она взяла 4 кг картофеля), он «резал» плечи. Посоветовавшись, ребята решили отдать картофель мальчику, у которого был самый легкий рюкзак. Но этот мальчик Вова Т. сразу наотрез отказался. Ребята дружно возмутились его отказом, тогда Вова побежал куда глаза глядят, два мальчика побежали за ним, но не догнали, а он вернулся домой. Мы взяли его рюкзак и пошли дальше. Отдыхали, веселились... Вечером к Вове зашли две девочки, отдали рюкзак и вручили букет полевых цветов.</a:t>
            </a:r>
          </a:p>
          <a:p>
            <a:pPr algn="just"/>
            <a:r>
              <a:rPr lang="ru-RU" sz="1200" kern="1200" dirty="0" smtClean="0">
                <a:solidFill>
                  <a:schemeClr val="tx1"/>
                </a:solidFill>
                <a:latin typeface="+mn-lt"/>
                <a:ea typeface="+mn-ea"/>
                <a:cs typeface="+mn-cs"/>
              </a:rPr>
              <a:t>Мальчик был испуган таким отношением, он ожидал другого, долго переживал случившееся (по наблюдению девочек).</a:t>
            </a:r>
          </a:p>
          <a:p>
            <a:pPr algn="just"/>
            <a:r>
              <a:rPr lang="ru-RU" sz="1200" kern="1200" dirty="0" smtClean="0">
                <a:solidFill>
                  <a:schemeClr val="tx1"/>
                </a:solidFill>
                <a:latin typeface="+mn-lt"/>
                <a:ea typeface="+mn-ea"/>
                <a:cs typeface="+mn-cs"/>
              </a:rPr>
              <a:t>1 сентября по дороге в школу меня догнал Вова с букетом цветов, извинился и сказал, что был не прав. Мы разговорились, и я узнал, почему он отказался нести картофель. Оказывается, когда он собирался в поход, то всё думал, как облегчить свой груз, даже не взял необходимые вещи — и на тебе, вдруг картофель! Ему это показалось обидным, отсюда и реакция.</a:t>
            </a:r>
          </a:p>
          <a:p>
            <a:pPr algn="just"/>
            <a:r>
              <a:rPr lang="ru-RU" sz="1200" kern="1200" dirty="0" smtClean="0">
                <a:solidFill>
                  <a:schemeClr val="tx1"/>
                </a:solidFill>
                <a:latin typeface="+mn-lt"/>
                <a:ea typeface="+mn-ea"/>
                <a:cs typeface="+mn-cs"/>
              </a:rPr>
              <a:t>Перед ребятами я его похвалил, раскрыл причину отказа и увидел радость за товарища в глазах ребят».</a:t>
            </a:r>
          </a:p>
          <a:p>
            <a:pPr algn="just"/>
            <a:r>
              <a:rPr lang="ru-RU" sz="1200" kern="1200" dirty="0" smtClean="0">
                <a:solidFill>
                  <a:schemeClr val="tx1"/>
                </a:solidFill>
                <a:latin typeface="+mn-lt"/>
                <a:ea typeface="+mn-ea"/>
                <a:cs typeface="+mn-cs"/>
              </a:rPr>
              <a:t>Учителя, оценивая поступки учеников, не всегда ответственно относятся к последствиям таких оценок для ученика и недостаточно заботятся о том, как повлияют такие оценки на последующие взаимоотношения учителя с учеником.</a:t>
            </a:r>
          </a:p>
          <a:p>
            <a:pPr algn="just"/>
            <a:r>
              <a:rPr lang="ru-RU" sz="1200" kern="1200" dirty="0" smtClean="0">
                <a:solidFill>
                  <a:schemeClr val="tx1"/>
                </a:solidFill>
                <a:latin typeface="+mn-lt"/>
                <a:ea typeface="+mn-ea"/>
                <a:cs typeface="+mn-cs"/>
              </a:rPr>
              <a:t>Исходя из внешнего восприятия поступка и упрощённой трактовки его мотивов, учитель часто даёт оценку не только поступку, но и личности ученика, чем вызывает обоснованное возмущение и протест у учеников, а иногда стремление вести себя так, как нравится учителю, чтобы оправдать его ожидания. В подростковом возрасте это приводит к конфликту в поведении, слепому подражанию образцу, когда ученик не затрудняет себя стремлением «заглянуть в себя», самому оценить свой поступок.</a:t>
            </a:r>
          </a:p>
          <a:p>
            <a:pPr algn="just"/>
            <a:r>
              <a:rPr lang="ru-RU" sz="1200" kern="1200" dirty="0" smtClean="0">
                <a:solidFill>
                  <a:schemeClr val="tx1"/>
                </a:solidFill>
                <a:latin typeface="+mn-lt"/>
                <a:ea typeface="+mn-ea"/>
                <a:cs typeface="+mn-cs"/>
              </a:rPr>
              <a:t>Учителя часто торопятся принять меры, наказать учеников, не считаясь с их позицией и самооценкой поступка, в результате ситуация теряет свой воспитательный смысл, а иногда и переходит в конфликт.</a:t>
            </a:r>
          </a:p>
          <a:p>
            <a:pPr algn="just"/>
            <a:endParaRPr lang="ru-RU" dirty="0"/>
          </a:p>
        </p:txBody>
      </p:sp>
      <p:sp>
        <p:nvSpPr>
          <p:cNvPr id="4" name="Номер слайда 3"/>
          <p:cNvSpPr>
            <a:spLocks noGrp="1"/>
          </p:cNvSpPr>
          <p:nvPr>
            <p:ph type="sldNum" sz="quarter" idx="10"/>
          </p:nvPr>
        </p:nvSpPr>
        <p:spPr/>
        <p:txBody>
          <a:bodyPr/>
          <a:lstStyle/>
          <a:p>
            <a:fld id="{F8A6C36D-E521-4025-A6AC-1B2976DBEFE6}" type="slidenum">
              <a:rPr lang="ru-RU" smtClean="0"/>
              <a:pPr/>
              <a:t>6</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85000" lnSpcReduction="10000"/>
          </a:bodyPr>
          <a:lstStyle/>
          <a:p>
            <a:pPr algn="just"/>
            <a:r>
              <a:rPr lang="ru-RU" sz="1200" kern="1200" dirty="0" smtClean="0">
                <a:solidFill>
                  <a:schemeClr val="tx1"/>
                </a:solidFill>
                <a:latin typeface="+mn-lt"/>
                <a:ea typeface="+mn-ea"/>
                <a:cs typeface="+mn-cs"/>
              </a:rPr>
              <a:t>	Учителю трудно судить о характере взаимоотношений с учениками класса: среди них есть согласные с учителем, нейтральные, следующие за большинством и противоборствующие, несогласные с учителем.</a:t>
            </a:r>
          </a:p>
          <a:p>
            <a:pPr algn="just"/>
            <a:r>
              <a:rPr lang="ru-RU" sz="1200" kern="1200" dirty="0" smtClean="0">
                <a:solidFill>
                  <a:schemeClr val="tx1"/>
                </a:solidFill>
                <a:latin typeface="+mn-lt"/>
                <a:ea typeface="+mn-ea"/>
                <a:cs typeface="+mn-cs"/>
              </a:rPr>
              <a:t>	Тяжело переживается учителями конфликт отношений, когда он происходит не с одним учеником, а с группой, поддержанной учениками всего класса. Это бывает </a:t>
            </a:r>
            <a:r>
              <a:rPr lang="ru-RU" sz="1200" b="0" kern="1200" dirty="0" smtClean="0">
                <a:solidFill>
                  <a:schemeClr val="tx1"/>
                </a:solidFill>
                <a:latin typeface="+mn-lt"/>
                <a:ea typeface="+mn-ea"/>
                <a:cs typeface="+mn-cs"/>
              </a:rPr>
              <a:t>в</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том случае, если учитель навязывает ребятам свой характер взаимоотношений, ожидая от них ответной любви и уважения.</a:t>
            </a:r>
          </a:p>
          <a:p>
            <a:pPr algn="just"/>
            <a:r>
              <a:rPr lang="ru-RU" sz="1200" kern="1200" dirty="0" smtClean="0">
                <a:solidFill>
                  <a:schemeClr val="tx1"/>
                </a:solidFill>
                <a:latin typeface="+mn-lt"/>
                <a:ea typeface="+mn-ea"/>
                <a:cs typeface="+mn-cs"/>
              </a:rPr>
              <a:t>	«Молодая учительница по математике работала классным руководителем в VI классе. С ребятами было, как ей казалось, полное взаимопонимание, она много проводила с ними времени, и часть девочек буквально ходили за ней, но </a:t>
            </a:r>
            <a:r>
              <a:rPr lang="ru-RU" sz="1200" b="0" kern="1200" dirty="0" smtClean="0">
                <a:solidFill>
                  <a:schemeClr val="tx1"/>
                </a:solidFill>
                <a:latin typeface="+mn-lt"/>
                <a:ea typeface="+mn-ea"/>
                <a:cs typeface="+mn-cs"/>
              </a:rPr>
              <a:t>в </a:t>
            </a:r>
            <a:r>
              <a:rPr lang="ru-RU" sz="1200" kern="1200" dirty="0" smtClean="0">
                <a:solidFill>
                  <a:schemeClr val="tx1"/>
                </a:solidFill>
                <a:latin typeface="+mn-lt"/>
                <a:ea typeface="+mn-ea"/>
                <a:cs typeface="+mn-cs"/>
              </a:rPr>
              <a:t>классе было больше мальчиков. На вопрос: «Как она привыкает к классу?» — всегда отвечала, что у неё все </a:t>
            </a:r>
            <a:r>
              <a:rPr lang="ru-RU" sz="1200" b="0" kern="1200" dirty="0" smtClean="0">
                <a:solidFill>
                  <a:schemeClr val="tx1"/>
                </a:solidFill>
                <a:latin typeface="+mn-lt"/>
                <a:ea typeface="+mn-ea"/>
                <a:cs typeface="+mn-cs"/>
              </a:rPr>
              <a:t>в</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порядке, с ребятами полное взаимопонимание. 	В декабре учительница пришла </a:t>
            </a:r>
            <a:r>
              <a:rPr lang="ru-RU" sz="1200" b="0" kern="1200" dirty="0" smtClean="0">
                <a:solidFill>
                  <a:schemeClr val="tx1"/>
                </a:solidFill>
                <a:latin typeface="+mn-lt"/>
                <a:ea typeface="+mn-ea"/>
                <a:cs typeface="+mn-cs"/>
              </a:rPr>
              <a:t>в </a:t>
            </a:r>
            <a:r>
              <a:rPr lang="ru-RU" sz="1200" kern="1200" dirty="0" smtClean="0">
                <a:solidFill>
                  <a:schemeClr val="tx1"/>
                </a:solidFill>
                <a:latin typeface="+mn-lt"/>
                <a:ea typeface="+mn-ea"/>
                <a:cs typeface="+mn-cs"/>
              </a:rPr>
              <a:t>школу </a:t>
            </a:r>
            <a:r>
              <a:rPr lang="ru-RU" sz="1200" b="0" kern="1200" dirty="0" smtClean="0">
                <a:solidFill>
                  <a:schemeClr val="tx1"/>
                </a:solidFill>
                <a:latin typeface="+mn-lt"/>
                <a:ea typeface="+mn-ea"/>
                <a:cs typeface="+mn-cs"/>
              </a:rPr>
              <a:t>в</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приподнятом настроении, в учительской сказала, что у неё День рождения. В таком эмоционально приподнятом духе она пошла на урок в свой класс, ожидая, что ребята заметят её настроение, поздравят её (девочки знали о её празднике). Но ожидание не оправдалось, ребята молчали. Учительница начала урок, но, когда попыталась писать на доске, мел заскользил — доска была чем-то натёрта. У учительницы резко сменилось настроение, и она, рассерженная, обратилась к классу. «Кто это сделал?» В ответ молчание. «Неблагодарные! Я всё делала для вас, не жалела времени, а вы...» В класс были приглашены администрация школы, родители, и началось выяснение, кто это сделал. Но ребята упорно молчали. Тогда учительница сказала, что в поход они не пойдут. Ребята упорно молчали. После каникул класс стал неуправляемым, и учительница ушла из школы».</a:t>
            </a:r>
          </a:p>
          <a:p>
            <a:pPr algn="just"/>
            <a:r>
              <a:rPr lang="ru-RU" sz="1200" kern="1200" dirty="0" smtClean="0">
                <a:solidFill>
                  <a:schemeClr val="tx1"/>
                </a:solidFill>
                <a:latin typeface="+mn-lt"/>
                <a:ea typeface="+mn-ea"/>
                <a:cs typeface="+mn-cs"/>
              </a:rPr>
              <a:t>	Конфликт раскрыл подлинное отношение ребят к учителю: они поняли её неискренность в отношениях с ними и жестоко продемонстрировали своё несогласие с ней.</a:t>
            </a:r>
          </a:p>
          <a:p>
            <a:pPr algn="just"/>
            <a:r>
              <a:rPr lang="ru-RU" sz="1200" kern="1200" dirty="0" smtClean="0">
                <a:solidFill>
                  <a:schemeClr val="tx1"/>
                </a:solidFill>
                <a:latin typeface="+mn-lt"/>
                <a:ea typeface="+mn-ea"/>
                <a:cs typeface="+mn-cs"/>
              </a:rPr>
              <a:t>	Отношения между учителем и учениками становятся разнообразными и содержательными, выходят за рамки ролевых, если учитель интересуется учениками, условиями их жизни, занятиями вне школы. Это дает возможность реализовать воспитательную ценность ситуации или конфликта. Иначе возможен разрыв отношений.</a:t>
            </a:r>
          </a:p>
          <a:p>
            <a:pPr algn="just"/>
            <a:endParaRPr lang="ru-RU" dirty="0"/>
          </a:p>
        </p:txBody>
      </p:sp>
      <p:sp>
        <p:nvSpPr>
          <p:cNvPr id="4" name="Номер слайда 3"/>
          <p:cNvSpPr>
            <a:spLocks noGrp="1"/>
          </p:cNvSpPr>
          <p:nvPr>
            <p:ph type="sldNum" sz="quarter" idx="10"/>
          </p:nvPr>
        </p:nvSpPr>
        <p:spPr/>
        <p:txBody>
          <a:bodyPr/>
          <a:lstStyle/>
          <a:p>
            <a:fld id="{F8A6C36D-E521-4025-A6AC-1B2976DBEFE6}" type="slidenum">
              <a:rPr lang="ru-RU" smtClean="0"/>
              <a:pPr/>
              <a:t>7</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	Для их разрешения учителю надо уметь организовать коллективную учебную деятельность учащихся разного возраста, усиливая деловую взаимозависимость между ними. </a:t>
            </a:r>
          </a:p>
          <a:p>
            <a:r>
              <a:rPr lang="ru-RU" dirty="0" smtClean="0"/>
              <a:t>	Подобные конфликты чаще случаются у учителей, интересующихся в первую очередь лишь уровнем усвоения предмета, поэтому их значительно меньше на уроках, проводимых классным руководителем и в начальных классах, когда учитель хорошо знает учеников и находит разнообразные формы взаимодействия с ними.</a:t>
            </a:r>
            <a:endParaRPr lang="ru-RU" dirty="0"/>
          </a:p>
        </p:txBody>
      </p:sp>
      <p:sp>
        <p:nvSpPr>
          <p:cNvPr id="4" name="Номер слайда 3"/>
          <p:cNvSpPr>
            <a:spLocks noGrp="1"/>
          </p:cNvSpPr>
          <p:nvPr>
            <p:ph type="sldNum" sz="quarter" idx="10"/>
          </p:nvPr>
        </p:nvSpPr>
        <p:spPr/>
        <p:txBody>
          <a:bodyPr/>
          <a:lstStyle/>
          <a:p>
            <a:fld id="{F8A6C36D-E521-4025-A6AC-1B2976DBEFE6}" type="slidenum">
              <a:rPr lang="ru-RU" smtClean="0"/>
              <a:pPr/>
              <a:t>12</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Поэтому в интересах самого учителя лучше изучить именно таких учеников, проявить к ним внимание с целью своевременного оказания помощи в выполнении задания.</a:t>
            </a:r>
          </a:p>
          <a:p>
            <a:pPr lvl="0"/>
            <a:r>
              <a:rPr lang="ru-RU" dirty="0" smtClean="0"/>
              <a:t>Наказание за поведение низкими отметками пол предмету приведёт не к положительному результату, а лишь к затяжному личностному конфликту с учителем, что обязательно вызовет снижение интереса к предмету.</a:t>
            </a:r>
          </a:p>
          <a:p>
            <a:endParaRPr lang="ru-RU" dirty="0" smtClean="0"/>
          </a:p>
          <a:p>
            <a:endParaRPr lang="ru-RU" dirty="0" smtClean="0"/>
          </a:p>
          <a:p>
            <a:endParaRPr lang="ru-RU" dirty="0"/>
          </a:p>
        </p:txBody>
      </p:sp>
      <p:sp>
        <p:nvSpPr>
          <p:cNvPr id="4" name="Номер слайда 3"/>
          <p:cNvSpPr>
            <a:spLocks noGrp="1"/>
          </p:cNvSpPr>
          <p:nvPr>
            <p:ph type="sldNum" sz="quarter" idx="10"/>
          </p:nvPr>
        </p:nvSpPr>
        <p:spPr/>
        <p:txBody>
          <a:bodyPr/>
          <a:lstStyle/>
          <a:p>
            <a:fld id="{F8A6C36D-E521-4025-A6AC-1B2976DBEFE6}" type="slidenum">
              <a:rPr lang="ru-RU" smtClean="0"/>
              <a:pPr/>
              <a:t>13</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Это общеизвестные положения, но их часто нарушают многие учителя.</a:t>
            </a:r>
            <a:endParaRPr lang="ru-RU" dirty="0"/>
          </a:p>
        </p:txBody>
      </p:sp>
      <p:sp>
        <p:nvSpPr>
          <p:cNvPr id="4" name="Номер слайда 3"/>
          <p:cNvSpPr>
            <a:spLocks noGrp="1"/>
          </p:cNvSpPr>
          <p:nvPr>
            <p:ph type="sldNum" sz="quarter" idx="10"/>
          </p:nvPr>
        </p:nvSpPr>
        <p:spPr/>
        <p:txBody>
          <a:bodyPr/>
          <a:lstStyle/>
          <a:p>
            <a:fld id="{F8A6C36D-E521-4025-A6AC-1B2976DBEFE6}" type="slidenum">
              <a:rPr lang="ru-RU" smtClean="0"/>
              <a:pPr/>
              <a:t>14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3FD701D5-7402-4BFE-B8CC-C7DC01862961}" type="datetimeFigureOut">
              <a:rPr lang="ru-RU" smtClean="0"/>
              <a:pPr/>
              <a:t>24.03.2025</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3212F932-FF1C-4E28-AD08-938852E4B4E0}" type="slidenum">
              <a:rPr lang="ru-RU" smtClean="0"/>
              <a:pPr/>
              <a:t>‹#›</a:t>
            </a:fld>
            <a:endParaRPr lang="ru-RU"/>
          </a:p>
        </p:txBody>
      </p:sp>
    </p:spTree>
  </p:cSld>
  <p:clrMapOvr>
    <a:masterClrMapping/>
  </p:clrMapOvr>
  <p:transition spd="med">
    <p:pull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FD701D5-7402-4BFE-B8CC-C7DC01862961}" type="datetimeFigureOut">
              <a:rPr lang="ru-RU" smtClean="0"/>
              <a:pPr/>
              <a:t>24.03.2025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212F932-FF1C-4E28-AD08-938852E4B4E0}" type="slidenum">
              <a:rPr lang="ru-RU" smtClean="0"/>
              <a:pPr/>
              <a:t>‹#›</a:t>
            </a:fld>
            <a:endParaRPr lang="ru-RU"/>
          </a:p>
        </p:txBody>
      </p:sp>
    </p:spTree>
  </p:cSld>
  <p:clrMapOvr>
    <a:masterClrMapping/>
  </p:clrMapOvr>
  <p:transition spd="med">
    <p:pull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FD701D5-7402-4BFE-B8CC-C7DC01862961}" type="datetimeFigureOut">
              <a:rPr lang="ru-RU" smtClean="0"/>
              <a:pPr/>
              <a:t>24.03.2025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212F932-FF1C-4E28-AD08-938852E4B4E0}" type="slidenum">
              <a:rPr lang="ru-RU" smtClean="0"/>
              <a:pPr/>
              <a:t>‹#›</a:t>
            </a:fld>
            <a:endParaRPr lang="ru-RU"/>
          </a:p>
        </p:txBody>
      </p:sp>
    </p:spTree>
  </p:cSld>
  <p:clrMapOvr>
    <a:masterClrMapping/>
  </p:clrMapOvr>
  <p:transition spd="med">
    <p:pull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Объект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3FD701D5-7402-4BFE-B8CC-C7DC01862961}" type="datetimeFigureOut">
              <a:rPr lang="ru-RU" smtClean="0"/>
              <a:pPr/>
              <a:t>24.03.2025</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3212F932-FF1C-4E28-AD08-938852E4B4E0}" type="slidenum">
              <a:rPr lang="ru-RU" smtClean="0"/>
              <a:pPr/>
              <a:t>‹#›</a:t>
            </a:fld>
            <a:endParaRPr lang="ru-RU"/>
          </a:p>
        </p:txBody>
      </p:sp>
    </p:spTree>
  </p:cSld>
  <p:clrMapOvr>
    <a:masterClrMapping/>
  </p:clrMapOvr>
  <p:transition spd="med">
    <p:pull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3FD701D5-7402-4BFE-B8CC-C7DC01862961}" type="datetimeFigureOut">
              <a:rPr lang="ru-RU" smtClean="0"/>
              <a:pPr/>
              <a:t>24.03.2025</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3212F932-FF1C-4E28-AD08-938852E4B4E0}"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transition spd="med">
    <p:pull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Объект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3FD701D5-7402-4BFE-B8CC-C7DC01862961}" type="datetimeFigureOut">
              <a:rPr lang="ru-RU" smtClean="0"/>
              <a:pPr/>
              <a:t>24.03.2025</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3212F932-FF1C-4E28-AD08-938852E4B4E0}" type="slidenum">
              <a:rPr lang="ru-RU" smtClean="0"/>
              <a:pPr/>
              <a:t>‹#›</a:t>
            </a:fld>
            <a:endParaRPr lang="ru-RU"/>
          </a:p>
        </p:txBody>
      </p:sp>
    </p:spTree>
  </p:cSld>
  <p:clrMapOvr>
    <a:masterClrMapping/>
  </p:clrMapOvr>
  <p:transition spd="med">
    <p:pull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Объект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Объект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3FD701D5-7402-4BFE-B8CC-C7DC01862961}" type="datetimeFigureOut">
              <a:rPr lang="ru-RU" smtClean="0"/>
              <a:pPr/>
              <a:t>24.03.2025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3212F932-FF1C-4E28-AD08-938852E4B4E0}"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spd="med">
    <p:pull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3FD701D5-7402-4BFE-B8CC-C7DC01862961}" type="datetimeFigureOut">
              <a:rPr lang="ru-RU" smtClean="0"/>
              <a:pPr/>
              <a:t>24.03.2025</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212F932-FF1C-4E28-AD08-938852E4B4E0}" type="slidenum">
              <a:rPr lang="ru-RU" smtClean="0"/>
              <a:pPr/>
              <a:t>‹#›</a:t>
            </a:fld>
            <a:endParaRPr lang="ru-RU"/>
          </a:p>
        </p:txBody>
      </p:sp>
    </p:spTree>
  </p:cSld>
  <p:clrMapOvr>
    <a:masterClrMapping/>
  </p:clrMapOvr>
  <p:transition spd="med">
    <p:pull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3FD701D5-7402-4BFE-B8CC-C7DC01862961}" type="datetimeFigureOut">
              <a:rPr lang="ru-RU" smtClean="0"/>
              <a:pPr/>
              <a:t>24.03.2025</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212F932-FF1C-4E28-AD08-938852E4B4E0}" type="slidenum">
              <a:rPr lang="ru-RU" smtClean="0"/>
              <a:pPr/>
              <a:t>‹#›</a:t>
            </a:fld>
            <a:endParaRPr lang="ru-RU"/>
          </a:p>
        </p:txBody>
      </p:sp>
    </p:spTree>
  </p:cSld>
  <p:clrMapOvr>
    <a:masterClrMapping/>
  </p:clrMapOvr>
  <p:transition spd="med">
    <p:pull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Объект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3FD701D5-7402-4BFE-B8CC-C7DC01862961}" type="datetimeFigureOut">
              <a:rPr lang="ru-RU" smtClean="0"/>
              <a:pPr/>
              <a:t>24.03.2025</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212F932-FF1C-4E28-AD08-938852E4B4E0}" type="slidenum">
              <a:rPr lang="ru-RU" smtClean="0"/>
              <a:pPr/>
              <a:t>‹#›</a:t>
            </a:fld>
            <a:endParaRPr lang="ru-RU"/>
          </a:p>
        </p:txBody>
      </p:sp>
    </p:spTree>
  </p:cSld>
  <p:clrMapOvr>
    <a:masterClrMapping/>
  </p:clrMapOvr>
  <p:transition spd="med">
    <p:pull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3FD701D5-7402-4BFE-B8CC-C7DC01862961}" type="datetimeFigureOut">
              <a:rPr lang="ru-RU" smtClean="0"/>
              <a:pPr/>
              <a:t>24.03.2025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3212F932-FF1C-4E28-AD08-938852E4B4E0}"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transition spd="med">
    <p:pull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3FD701D5-7402-4BFE-B8CC-C7DC01862961}" type="datetimeFigureOut">
              <a:rPr lang="ru-RU" smtClean="0"/>
              <a:pPr/>
              <a:t>24.03.2025</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3212F932-FF1C-4E28-AD08-938852E4B4E0}"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spd="med">
    <p:pull dir="d"/>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938338"/>
          </a:xfrm>
        </p:spPr>
        <p:txBody>
          <a:bodyPr>
            <a:normAutofit/>
          </a:bodyPr>
          <a:lstStyle/>
          <a:p>
            <a:pPr algn="ctr"/>
            <a:r>
              <a:rPr lang="ru-RU" sz="32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Виды педагогических </a:t>
            </a:r>
            <a:br>
              <a:rPr lang="ru-RU" sz="32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2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ситуаций и конфликтов</a:t>
            </a:r>
            <a:r>
              <a:rPr lang="ru-RU" dirty="0"/>
              <a:t/>
            </a:r>
            <a:br>
              <a:rPr lang="ru-RU" dirty="0"/>
            </a:br>
            <a:endParaRPr lang="ru-RU" dirty="0"/>
          </a:p>
        </p:txBody>
      </p:sp>
      <p:sp>
        <p:nvSpPr>
          <p:cNvPr id="3" name="Объект 2"/>
          <p:cNvSpPr>
            <a:spLocks noGrp="1"/>
          </p:cNvSpPr>
          <p:nvPr>
            <p:ph idx="1"/>
          </p:nvPr>
        </p:nvSpPr>
        <p:spPr>
          <a:xfrm>
            <a:off x="4067944" y="4869160"/>
            <a:ext cx="4752528" cy="1257003"/>
          </a:xfrm>
        </p:spPr>
        <p:txBody>
          <a:bodyPr>
            <a:normAutofit/>
          </a:bodyPr>
          <a:lstStyle/>
          <a:p>
            <a:pPr marL="0" indent="0">
              <a:buNone/>
            </a:pPr>
            <a:r>
              <a:rPr lang="ru-RU" sz="2400" b="1" i="1" dirty="0" smtClean="0">
                <a:effectLst>
                  <a:outerShdw blurRad="38100" dist="38100" dir="2700000" algn="tl">
                    <a:srgbClr val="000000">
                      <a:alpha val="43137"/>
                    </a:srgbClr>
                  </a:outerShdw>
                </a:effectLst>
              </a:rPr>
              <a:t>Боткина Екатерина Сергеевна</a:t>
            </a:r>
            <a:endParaRPr lang="ru-RU" sz="24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96158684"/>
      </p:ext>
    </p:extLst>
  </p:cSld>
  <p:clrMapOvr>
    <a:masterClrMapping/>
  </p:clrMapOvr>
  <p:transition spd="med">
    <p:pull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1143000"/>
          </a:xfrm>
        </p:spPr>
        <p:txBody>
          <a:bodyPr>
            <a:normAutofit fontScale="90000"/>
          </a:bodyPr>
          <a:lstStyle/>
          <a:p>
            <a:r>
              <a:rPr lang="ru-RU"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Особенности педагогических конфликтов</a:t>
            </a:r>
            <a:br>
              <a:rPr lang="ru-RU"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endParaRPr lang="ru-RU" dirty="0"/>
          </a:p>
        </p:txBody>
      </p:sp>
      <p:sp>
        <p:nvSpPr>
          <p:cNvPr id="3" name="Содержимое 2"/>
          <p:cNvSpPr>
            <a:spLocks noGrp="1"/>
          </p:cNvSpPr>
          <p:nvPr>
            <p:ph idx="1"/>
          </p:nvPr>
        </p:nvSpPr>
        <p:spPr>
          <a:xfrm>
            <a:off x="3500430" y="1428736"/>
            <a:ext cx="5643570" cy="5429264"/>
          </a:xfrm>
        </p:spPr>
        <p:txBody>
          <a:bodyPr>
            <a:normAutofit fontScale="92500" lnSpcReduction="20000"/>
          </a:bodyPr>
          <a:lstStyle/>
          <a:p>
            <a:r>
              <a:rPr lang="ru-RU" dirty="0" smtClean="0"/>
              <a:t>Присутствие других учеников при конфликте делает их из свидетелей участниками, а конфликт приобретает для них воспитательный смысл;</a:t>
            </a:r>
          </a:p>
          <a:p>
            <a:pPr lvl="0"/>
            <a:r>
              <a:rPr lang="ru-RU" dirty="0" smtClean="0"/>
              <a:t>профессиональная позиция учителя в конфликте обязывает его взять на себя инициативу в его разрешении и на первое место суметь поставить интересы ученика как формирующейся личности.</a:t>
            </a:r>
          </a:p>
          <a:p>
            <a:endParaRPr lang="ru-RU" dirty="0"/>
          </a:p>
        </p:txBody>
      </p:sp>
      <p:pic>
        <p:nvPicPr>
          <p:cNvPr id="15362" name="Picture 2"/>
          <p:cNvPicPr>
            <a:picLocks noChangeAspect="1" noChangeArrowheads="1"/>
          </p:cNvPicPr>
          <p:nvPr/>
        </p:nvPicPr>
        <p:blipFill>
          <a:blip r:embed="rId2" cstate="print"/>
          <a:srcRect/>
          <a:stretch>
            <a:fillRect/>
          </a:stretch>
        </p:blipFill>
        <p:spPr bwMode="auto">
          <a:xfrm>
            <a:off x="1" y="1928802"/>
            <a:ext cx="3428992" cy="2288479"/>
          </a:xfrm>
          <a:prstGeom prst="rect">
            <a:avLst/>
          </a:prstGeom>
          <a:noFill/>
          <a:ln w="9525">
            <a:noFill/>
            <a:miter lim="800000"/>
            <a:headEnd/>
            <a:tailEnd/>
          </a:ln>
          <a:effectLst>
            <a:reflection blurRad="6350" stA="50000" endA="300" endPos="90000" dir="5400000" sy="-100000" algn="bl" rotWithShape="0"/>
          </a:effectLst>
        </p:spPr>
      </p:pic>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1296974"/>
          </a:xfrm>
        </p:spPr>
        <p:txBody>
          <a:bodyPr>
            <a:normAutofit fontScale="90000"/>
          </a:bodyPr>
          <a:lstStyle/>
          <a:p>
            <a:pPr algn="ctr"/>
            <a:r>
              <a:rPr lang="ru-RU" b="1" i="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latin typeface="Times New Roman" panose="02020603050405020304" pitchFamily="18" charset="0"/>
                <a:cs typeface="Times New Roman" panose="02020603050405020304" pitchFamily="18" charset="0"/>
              </a:rPr>
              <a:t>Особенности педагогических конфликтов</a:t>
            </a:r>
            <a:r>
              <a:rPr lang="ru-RU"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ru-RU"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endParaRPr lang="ru-RU" dirty="0"/>
          </a:p>
        </p:txBody>
      </p:sp>
      <p:sp>
        <p:nvSpPr>
          <p:cNvPr id="3" name="Содержимое 2"/>
          <p:cNvSpPr>
            <a:spLocks noGrp="1"/>
          </p:cNvSpPr>
          <p:nvPr>
            <p:ph idx="1"/>
          </p:nvPr>
        </p:nvSpPr>
        <p:spPr>
          <a:xfrm>
            <a:off x="3857620" y="1600200"/>
            <a:ext cx="5286380" cy="5257800"/>
          </a:xfrm>
        </p:spPr>
        <p:txBody>
          <a:bodyPr>
            <a:normAutofit fontScale="92500"/>
          </a:bodyPr>
          <a:lstStyle/>
          <a:p>
            <a:pPr lvl="0"/>
            <a:r>
              <a:rPr lang="ru-RU"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Всякая ошибка учителя при разрешении конфликта порождает новые ситуации и конфликты, в которые включаются другие ученики;</a:t>
            </a:r>
          </a:p>
          <a:p>
            <a:pPr lvl="0"/>
            <a:r>
              <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a:t>
            </a:r>
            <a:r>
              <a:rPr lang="ru-RU"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онфликт в педагогической деятельности легче предупредить, чем успешно разрешить.</a:t>
            </a:r>
          </a:p>
          <a:p>
            <a:endParaRPr lang="ru-RU" dirty="0"/>
          </a:p>
        </p:txBody>
      </p:sp>
      <p:pic>
        <p:nvPicPr>
          <p:cNvPr id="4" name="Picture 2"/>
          <p:cNvPicPr>
            <a:picLocks noChangeAspect="1" noChangeArrowheads="1"/>
          </p:cNvPicPr>
          <p:nvPr/>
        </p:nvPicPr>
        <p:blipFill>
          <a:blip r:embed="rId2" cstate="print"/>
          <a:srcRect/>
          <a:stretch>
            <a:fillRect/>
          </a:stretch>
        </p:blipFill>
        <p:spPr bwMode="auto">
          <a:xfrm rot="16200000">
            <a:off x="685770" y="957248"/>
            <a:ext cx="2828925" cy="3629025"/>
          </a:xfrm>
          <a:prstGeom prst="rect">
            <a:avLst/>
          </a:prstGeom>
          <a:noFill/>
          <a:ln w="9525">
            <a:solidFill>
              <a:schemeClr val="accent2">
                <a:lumMod val="50000"/>
              </a:schemeClr>
            </a:solidFill>
            <a:miter lim="800000"/>
            <a:headEnd/>
            <a:tailEnd/>
          </a:ln>
          <a:effectLst>
            <a:reflection blurRad="6350" stA="50000" endA="295" endPos="92000" dist="101600" dir="5400000" sy="-100000" algn="bl" rotWithShape="0"/>
          </a:effectLst>
        </p:spPr>
      </p:pic>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357686" y="1000108"/>
            <a:ext cx="4429156" cy="5857892"/>
          </a:xfrm>
        </p:spPr>
        <p:txBody>
          <a:bodyPr>
            <a:normAutofit/>
          </a:bodyPr>
          <a:lstStyle/>
          <a:p>
            <a:r>
              <a:rPr lang="ru-RU" i="1" dirty="0">
                <a:solidFill>
                  <a:schemeClr val="bg2">
                    <a:lumMod val="10000"/>
                  </a:schemeClr>
                </a:solidFill>
                <a:effectLst>
                  <a:outerShdw blurRad="38100" dist="38100" dir="2700000" algn="tl">
                    <a:srgbClr val="000000">
                      <a:alpha val="43137"/>
                    </a:srgbClr>
                  </a:outerShdw>
                </a:effectLst>
              </a:rPr>
              <a:t>К</a:t>
            </a:r>
            <a:r>
              <a:rPr lang="ru-RU" i="1" dirty="0" smtClean="0">
                <a:solidFill>
                  <a:schemeClr val="bg2">
                    <a:lumMod val="10000"/>
                  </a:schemeClr>
                </a:solidFill>
                <a:effectLst>
                  <a:outerShdw blurRad="38100" dist="38100" dir="2700000" algn="tl">
                    <a:srgbClr val="000000">
                      <a:alpha val="43137"/>
                    </a:srgbClr>
                  </a:outerShdw>
                </a:effectLst>
              </a:rPr>
              <a:t>онфликтные ситуации </a:t>
            </a:r>
            <a:r>
              <a:rPr lang="ru-RU" i="1" dirty="0">
                <a:solidFill>
                  <a:schemeClr val="bg2">
                    <a:lumMod val="10000"/>
                  </a:schemeClr>
                </a:solidFill>
                <a:effectLst>
                  <a:outerShdw blurRad="38100" dist="38100" dir="2700000" algn="tl">
                    <a:srgbClr val="000000">
                      <a:alpha val="43137"/>
                    </a:srgbClr>
                  </a:outerShdw>
                </a:effectLst>
              </a:rPr>
              <a:t>на уроках, особенно в </a:t>
            </a:r>
            <a:r>
              <a:rPr lang="ru-RU" i="1" dirty="0" smtClean="0">
                <a:solidFill>
                  <a:schemeClr val="bg2">
                    <a:lumMod val="10000"/>
                  </a:schemeClr>
                </a:solidFill>
                <a:effectLst>
                  <a:outerShdw blurRad="38100" dist="38100" dir="2700000" algn="tl">
                    <a:srgbClr val="000000">
                      <a:alpha val="43137"/>
                    </a:srgbClr>
                  </a:outerShdw>
                </a:effectLst>
              </a:rPr>
              <a:t>средних и старших классах</a:t>
            </a:r>
            <a:r>
              <a:rPr lang="ru-RU" i="1" dirty="0">
                <a:solidFill>
                  <a:schemeClr val="bg2">
                    <a:lumMod val="10000"/>
                  </a:schemeClr>
                </a:solidFill>
                <a:effectLst>
                  <a:outerShdw blurRad="38100" dist="38100" dir="2700000" algn="tl">
                    <a:srgbClr val="000000">
                      <a:alpha val="43137"/>
                    </a:srgbClr>
                  </a:outerShdw>
                </a:effectLst>
              </a:rPr>
              <a:t>, большинством слушателей </a:t>
            </a:r>
            <a:r>
              <a:rPr lang="ru-RU" i="1" dirty="0" smtClean="0">
                <a:solidFill>
                  <a:schemeClr val="bg2">
                    <a:lumMod val="10000"/>
                  </a:schemeClr>
                </a:solidFill>
                <a:effectLst>
                  <a:outerShdw blurRad="38100" dist="38100" dir="2700000" algn="tl">
                    <a:srgbClr val="000000">
                      <a:alpha val="43137"/>
                    </a:srgbClr>
                  </a:outerShdw>
                </a:effectLst>
              </a:rPr>
              <a:t>признаются </a:t>
            </a:r>
            <a:r>
              <a:rPr lang="ru-RU" i="1" dirty="0">
                <a:solidFill>
                  <a:schemeClr val="bg2">
                    <a:lumMod val="10000"/>
                  </a:schemeClr>
                </a:solidFill>
                <a:effectLst>
                  <a:outerShdw blurRad="38100" dist="38100" dir="2700000" algn="tl">
                    <a:srgbClr val="000000">
                      <a:alpha val="43137"/>
                    </a:srgbClr>
                  </a:outerShdw>
                </a:effectLst>
              </a:rPr>
              <a:t>типичными, закономерными</a:t>
            </a:r>
            <a:r>
              <a:rPr lang="ru-RU" dirty="0"/>
              <a:t>. </a:t>
            </a:r>
          </a:p>
        </p:txBody>
      </p:sp>
      <p:sp>
        <p:nvSpPr>
          <p:cNvPr id="4" name="Прямоугольник 3"/>
          <p:cNvSpPr/>
          <p:nvPr/>
        </p:nvSpPr>
        <p:spPr>
          <a:xfrm>
            <a:off x="1691680" y="116632"/>
            <a:ext cx="4824536"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i="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Выводы</a:t>
            </a: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0482" name="Picture 2"/>
          <p:cNvPicPr>
            <a:picLocks noChangeAspect="1" noChangeArrowheads="1"/>
          </p:cNvPicPr>
          <p:nvPr/>
        </p:nvPicPr>
        <p:blipFill>
          <a:blip r:embed="rId3" cstate="print"/>
          <a:srcRect/>
          <a:stretch>
            <a:fillRect/>
          </a:stretch>
        </p:blipFill>
        <p:spPr bwMode="auto">
          <a:xfrm>
            <a:off x="428596" y="1428736"/>
            <a:ext cx="3486174" cy="2786082"/>
          </a:xfrm>
          <a:prstGeom prst="rect">
            <a:avLst/>
          </a:prstGeom>
          <a:noFill/>
          <a:ln w="9525">
            <a:noFill/>
            <a:miter lim="800000"/>
            <a:headEnd/>
            <a:tailEnd/>
          </a:ln>
          <a:effectLst>
            <a:reflection blurRad="6350" stA="50000" endA="300" endPos="90000" dir="5400000" sy="-100000" algn="bl" rotWithShape="0"/>
          </a:effectLst>
        </p:spPr>
      </p:pic>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5300" b="1" i="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Выводы:</a:t>
            </a:r>
            <a:r>
              <a:rPr lang="ru-RU"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ru-RU"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ru-RU" dirty="0"/>
          </a:p>
        </p:txBody>
      </p:sp>
      <p:sp>
        <p:nvSpPr>
          <p:cNvPr id="3" name="Содержимое 2"/>
          <p:cNvSpPr>
            <a:spLocks noGrp="1"/>
          </p:cNvSpPr>
          <p:nvPr>
            <p:ph idx="1"/>
          </p:nvPr>
        </p:nvSpPr>
        <p:spPr>
          <a:xfrm>
            <a:off x="3643306" y="1600200"/>
            <a:ext cx="5500694" cy="4525963"/>
          </a:xfrm>
        </p:spPr>
        <p:txBody>
          <a:bodyPr>
            <a:normAutofit/>
          </a:bodyPr>
          <a:lstStyle/>
          <a:p>
            <a:pPr lvl="0"/>
            <a:r>
              <a:rPr lang="ru-RU"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ситуация на уроке доходит до конфликта, как правило, с учеником, плохо успевающим по предмету, «трудным» по поведению. </a:t>
            </a:r>
          </a:p>
          <a:p>
            <a:pPr lvl="0"/>
            <a:r>
              <a:rPr lang="ru-RU"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нельзя наказывать за поведение плохими отметками по предмету </a:t>
            </a:r>
            <a:endPar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21506" name="Picture 2"/>
          <p:cNvPicPr>
            <a:picLocks noChangeAspect="1" noChangeArrowheads="1"/>
          </p:cNvPicPr>
          <p:nvPr/>
        </p:nvPicPr>
        <p:blipFill>
          <a:blip r:embed="rId3" cstate="print"/>
          <a:srcRect/>
          <a:stretch>
            <a:fillRect/>
          </a:stretch>
        </p:blipFill>
        <p:spPr bwMode="auto">
          <a:xfrm>
            <a:off x="0" y="1142984"/>
            <a:ext cx="3477886" cy="3171832"/>
          </a:xfrm>
          <a:prstGeom prst="rect">
            <a:avLst/>
          </a:prstGeom>
          <a:noFill/>
          <a:ln w="9525">
            <a:noFill/>
            <a:miter lim="800000"/>
            <a:headEnd/>
            <a:tailEnd/>
          </a:ln>
          <a:effectLst>
            <a:reflection blurRad="6350" stA="50000" endA="300" endPos="90000" dist="50800" dir="5400000" sy="-100000" algn="bl" rotWithShape="0"/>
          </a:effectLst>
        </p:spPr>
      </p:pic>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b="1" i="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r>
            <a:br>
              <a:rPr lang="ru-RU" b="1" i="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ru-RU" b="1" i="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Выводы:</a:t>
            </a:r>
            <a:br>
              <a:rPr lang="ru-RU" b="1" i="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endParaRPr lang="ru-RU" i="1" dirty="0">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3143240" y="1600200"/>
            <a:ext cx="6000760" cy="5257800"/>
          </a:xfrm>
        </p:spPr>
        <p:txBody>
          <a:bodyPr>
            <a:normAutofit/>
          </a:bodyPr>
          <a:lstStyle/>
          <a:p>
            <a:pPr>
              <a:buNone/>
            </a:pPr>
            <a:r>
              <a:rPr lang="ru-RU"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низкий уровень педагогического общения учителей, которые не могут вовремя остановиться, избежать резких слов, не упрекать за неблагополучие в семье, не подчёркивать отрицательных качеств, не высмеивать перед сверстниками, приводит к конфликту.  </a:t>
            </a:r>
          </a:p>
          <a:p>
            <a:endParaRPr lang="ru-RU" dirty="0"/>
          </a:p>
        </p:txBody>
      </p:sp>
      <p:pic>
        <p:nvPicPr>
          <p:cNvPr id="22530" name="Picture 2"/>
          <p:cNvPicPr>
            <a:picLocks noChangeAspect="1" noChangeArrowheads="1"/>
          </p:cNvPicPr>
          <p:nvPr/>
        </p:nvPicPr>
        <p:blipFill>
          <a:blip r:embed="rId3" cstate="print"/>
          <a:srcRect/>
          <a:stretch>
            <a:fillRect/>
          </a:stretch>
        </p:blipFill>
        <p:spPr bwMode="auto">
          <a:xfrm>
            <a:off x="0" y="1428736"/>
            <a:ext cx="3208606" cy="4071966"/>
          </a:xfrm>
          <a:prstGeom prst="rect">
            <a:avLst/>
          </a:prstGeom>
          <a:noFill/>
          <a:ln w="9525">
            <a:noFill/>
            <a:miter lim="800000"/>
            <a:headEnd/>
            <a:tailEnd/>
          </a:ln>
          <a:effectLst/>
        </p:spPr>
      </p:pic>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28662" y="4857760"/>
            <a:ext cx="5214974" cy="1477328"/>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b="1" i="1" dirty="0" smtClean="0">
                <a:latin typeface="Times New Roman" pitchFamily="18" charset="0"/>
                <a:cs typeface="Times New Roman" pitchFamily="18" charset="0"/>
              </a:rPr>
              <a:t>Старший преподаватель</a:t>
            </a:r>
          </a:p>
          <a:p>
            <a:r>
              <a:rPr lang="ru-RU" b="1" i="1" dirty="0" smtClean="0">
                <a:latin typeface="Times New Roman" pitchFamily="18" charset="0"/>
                <a:cs typeface="Times New Roman" pitchFamily="18" charset="0"/>
              </a:rPr>
              <a:t>ГУО «Минский областной</a:t>
            </a:r>
          </a:p>
          <a:p>
            <a:r>
              <a:rPr lang="ru-RU" b="1" i="1" dirty="0" smtClean="0">
                <a:latin typeface="Times New Roman" pitchFamily="18" charset="0"/>
                <a:cs typeface="Times New Roman" pitchFamily="18" charset="0"/>
              </a:rPr>
              <a:t>институт развития образования»,</a:t>
            </a:r>
          </a:p>
          <a:p>
            <a:r>
              <a:rPr lang="ru-RU" b="1" i="1" dirty="0" smtClean="0">
                <a:latin typeface="Times New Roman" pitchFamily="18" charset="0"/>
                <a:cs typeface="Times New Roman" pitchFamily="18" charset="0"/>
              </a:rPr>
              <a:t>педагог-психолог высшей категории</a:t>
            </a:r>
          </a:p>
          <a:p>
            <a:r>
              <a:rPr lang="ru-RU" b="1" i="1" dirty="0" smtClean="0">
                <a:latin typeface="Times New Roman" pitchFamily="18" charset="0"/>
                <a:cs typeface="Times New Roman" pitchFamily="18" charset="0"/>
              </a:rPr>
              <a:t>Соколова Ирина Ивановна</a:t>
            </a:r>
            <a:endParaRPr lang="ru-RU" b="1" i="1" dirty="0">
              <a:latin typeface="Times New Roman" pitchFamily="18" charset="0"/>
              <a:cs typeface="Times New Roman" pitchFamily="18" charset="0"/>
            </a:endParaRPr>
          </a:p>
        </p:txBody>
      </p:sp>
      <p:pic>
        <p:nvPicPr>
          <p:cNvPr id="6" name="Рисунок 5" descr="108437879.jpg"/>
          <p:cNvPicPr>
            <a:picLocks noChangeAspect="1"/>
          </p:cNvPicPr>
          <p:nvPr/>
        </p:nvPicPr>
        <p:blipFill>
          <a:blip r:embed="rId2"/>
          <a:srcRect t="11095"/>
          <a:stretch>
            <a:fillRect/>
          </a:stretch>
        </p:blipFill>
        <p:spPr>
          <a:xfrm>
            <a:off x="179512" y="3200507"/>
            <a:ext cx="5500726" cy="32602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Рисунок 6" descr="77005757.jpg"/>
          <p:cNvPicPr>
            <a:picLocks noChangeAspect="1"/>
          </p:cNvPicPr>
          <p:nvPr/>
        </p:nvPicPr>
        <p:blipFill>
          <a:blip r:embed="rId3"/>
          <a:srcRect l="15579" t="8333" r="4710"/>
          <a:stretch>
            <a:fillRect/>
          </a:stretch>
        </p:blipFill>
        <p:spPr>
          <a:xfrm>
            <a:off x="5857884" y="1214422"/>
            <a:ext cx="2956911" cy="34004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a:off x="1857356" y="428604"/>
            <a:ext cx="5214974" cy="646331"/>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i="1" dirty="0" smtClean="0">
                <a:latin typeface="Times New Roman" pitchFamily="18" charset="0"/>
                <a:cs typeface="Times New Roman" pitchFamily="18" charset="0"/>
              </a:rPr>
              <a:t> </a:t>
            </a:r>
            <a:r>
              <a:rPr lang="ru-RU" sz="3600" b="1" i="1" dirty="0" smtClean="0">
                <a:latin typeface="Times New Roman" pitchFamily="18" charset="0"/>
                <a:cs typeface="Times New Roman" pitchFamily="18" charset="0"/>
              </a:rPr>
              <a:t>Спасибо за внимание!</a:t>
            </a:r>
            <a:endParaRPr lang="ru-RU" sz="3600" b="1" i="1" dirty="0">
              <a:latin typeface="Times New Roman" pitchFamily="18" charset="0"/>
              <a:cs typeface="Times New Roman" pitchFamily="18" charset="0"/>
            </a:endParaRPr>
          </a:p>
        </p:txBody>
      </p:sp>
    </p:spTree>
  </p:cSld>
  <p:clrMapOvr>
    <a:masterClrMapping/>
  </p:clrMapOvr>
  <p:transition spd="med">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83677408.jpg"/>
          <p:cNvPicPr>
            <a:picLocks noChangeAspect="1"/>
          </p:cNvPicPr>
          <p:nvPr/>
        </p:nvPicPr>
        <p:blipFill>
          <a:blip r:embed="rId2"/>
          <a:srcRect l="10688" t="16716" r="3371"/>
          <a:stretch>
            <a:fillRect/>
          </a:stretch>
        </p:blipFill>
        <p:spPr>
          <a:xfrm>
            <a:off x="4786314" y="4071942"/>
            <a:ext cx="3929090" cy="2538419"/>
          </a:xfrm>
          <a:prstGeom prst="roundRect">
            <a:avLst>
              <a:gd name="adj" fmla="val 19697"/>
            </a:avLst>
          </a:prstGeom>
          <a:solidFill>
            <a:srgbClr val="FFFFFF">
              <a:shade val="85000"/>
            </a:srgbClr>
          </a:solidFill>
          <a:ln>
            <a:noFill/>
          </a:ln>
          <a:effectLst>
            <a:reflection blurRad="12700" stA="38000" endPos="28000" dist="5000" dir="5400000" sy="-100000" algn="bl" rotWithShape="0"/>
          </a:effectLst>
        </p:spPr>
      </p:pic>
      <p:pic>
        <p:nvPicPr>
          <p:cNvPr id="4" name="Рисунок 3" descr="117148930.jpg"/>
          <p:cNvPicPr>
            <a:picLocks noChangeAspect="1"/>
          </p:cNvPicPr>
          <p:nvPr/>
        </p:nvPicPr>
        <p:blipFill>
          <a:blip r:embed="rId3"/>
          <a:srcRect t="7289"/>
          <a:stretch>
            <a:fillRect/>
          </a:stretch>
        </p:blipFill>
        <p:spPr>
          <a:xfrm>
            <a:off x="214282" y="1571612"/>
            <a:ext cx="4429156" cy="46104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descr="82955422.jpg"/>
          <p:cNvPicPr>
            <a:picLocks noChangeAspect="1"/>
          </p:cNvPicPr>
          <p:nvPr/>
        </p:nvPicPr>
        <p:blipFill>
          <a:blip r:embed="rId4"/>
          <a:srcRect l="4793" t="15268"/>
          <a:stretch>
            <a:fillRect/>
          </a:stretch>
        </p:blipFill>
        <p:spPr>
          <a:xfrm>
            <a:off x="4786314" y="1571612"/>
            <a:ext cx="3917143" cy="23241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Прямоугольник 5"/>
          <p:cNvSpPr/>
          <p:nvPr/>
        </p:nvSpPr>
        <p:spPr>
          <a:xfrm>
            <a:off x="1115616" y="-214338"/>
            <a:ext cx="7272917" cy="144655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Виды педагогических </a:t>
            </a:r>
            <a:endPar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ru-RU"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ситуаций и конфликтов</a:t>
            </a:r>
            <a:endParaRPr lang="ru-RU" sz="4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357422" y="1571612"/>
            <a:ext cx="6472238" cy="5286388"/>
          </a:xfrm>
        </p:spPr>
        <p:txBody>
          <a:bodyPr>
            <a:normAutofit/>
          </a:bodyPr>
          <a:lstStyle/>
          <a:p>
            <a:pPr algn="just"/>
            <a:r>
              <a:rPr lang="ru-RU" b="1" dirty="0" smtClean="0">
                <a:solidFill>
                  <a:schemeClr val="accent2">
                    <a:lumMod val="50000"/>
                  </a:schemeClr>
                </a:solidFill>
              </a:rPr>
              <a:t>«Конфликт </a:t>
            </a:r>
            <a:r>
              <a:rPr lang="ru-RU" b="1" dirty="0">
                <a:solidFill>
                  <a:schemeClr val="accent2">
                    <a:lumMod val="50000"/>
                  </a:schemeClr>
                </a:solidFill>
              </a:rPr>
              <a:t>между педагогом и </a:t>
            </a:r>
            <a:r>
              <a:rPr lang="ru-RU" b="1" dirty="0" smtClean="0">
                <a:solidFill>
                  <a:schemeClr val="accent2">
                    <a:lumMod val="50000"/>
                  </a:schemeClr>
                </a:solidFill>
              </a:rPr>
              <a:t>ребёнком</a:t>
            </a:r>
            <a:r>
              <a:rPr lang="ru-RU" b="1" dirty="0">
                <a:solidFill>
                  <a:schemeClr val="accent2">
                    <a:lumMod val="50000"/>
                  </a:schemeClr>
                </a:solidFill>
              </a:rPr>
              <a:t>... — большая беда школы. Чаще всего конфликт возникает тогда, когда учитель думает о </a:t>
            </a:r>
            <a:r>
              <a:rPr lang="ru-RU" b="1" dirty="0" smtClean="0">
                <a:solidFill>
                  <a:schemeClr val="accent2">
                    <a:lumMod val="50000"/>
                  </a:schemeClr>
                </a:solidFill>
              </a:rPr>
              <a:t>ребёнке </a:t>
            </a:r>
            <a:r>
              <a:rPr lang="ru-RU" b="1" dirty="0">
                <a:solidFill>
                  <a:schemeClr val="accent2">
                    <a:lumMod val="50000"/>
                  </a:schemeClr>
                </a:solidFill>
              </a:rPr>
              <a:t>несправедливо. Думайте о </a:t>
            </a:r>
            <a:r>
              <a:rPr lang="ru-RU" b="1" dirty="0" smtClean="0">
                <a:solidFill>
                  <a:schemeClr val="accent2">
                    <a:lumMod val="50000"/>
                  </a:schemeClr>
                </a:solidFill>
              </a:rPr>
              <a:t>ребёнке </a:t>
            </a:r>
            <a:r>
              <a:rPr lang="ru-RU" b="1" dirty="0">
                <a:solidFill>
                  <a:schemeClr val="accent2">
                    <a:lumMod val="50000"/>
                  </a:schemeClr>
                </a:solidFill>
              </a:rPr>
              <a:t>справедливо и конфликтов не будет. Умение избежать конфликта — одна из составных </a:t>
            </a:r>
            <a:r>
              <a:rPr lang="ru-RU" b="1" dirty="0" smtClean="0">
                <a:solidFill>
                  <a:schemeClr val="accent2">
                    <a:lumMod val="50000"/>
                  </a:schemeClr>
                </a:solidFill>
              </a:rPr>
              <a:t>частей </a:t>
            </a:r>
            <a:r>
              <a:rPr lang="ru-RU" b="1" dirty="0">
                <a:solidFill>
                  <a:schemeClr val="accent2">
                    <a:lumMod val="50000"/>
                  </a:schemeClr>
                </a:solidFill>
              </a:rPr>
              <a:t>педагогической мудрости </a:t>
            </a:r>
            <a:r>
              <a:rPr lang="ru-RU" b="1" dirty="0" smtClean="0">
                <a:solidFill>
                  <a:schemeClr val="accent2">
                    <a:lumMod val="50000"/>
                  </a:schemeClr>
                </a:solidFill>
              </a:rPr>
              <a:t>учителя».</a:t>
            </a:r>
          </a:p>
          <a:p>
            <a:pPr algn="just"/>
            <a:r>
              <a:rPr lang="ru-RU" b="1" dirty="0">
                <a:solidFill>
                  <a:schemeClr val="accent2">
                    <a:lumMod val="50000"/>
                  </a:schemeClr>
                </a:solidFill>
              </a:rPr>
              <a:t> </a:t>
            </a:r>
            <a:r>
              <a:rPr lang="ru-RU" b="1" dirty="0" smtClean="0">
                <a:solidFill>
                  <a:schemeClr val="accent2">
                    <a:lumMod val="50000"/>
                  </a:schemeClr>
                </a:solidFill>
              </a:rPr>
              <a:t>                                   </a:t>
            </a:r>
            <a:r>
              <a:rPr lang="ru-RU" sz="2400" b="1" dirty="0" smtClean="0">
                <a:solidFill>
                  <a:schemeClr val="accent2">
                    <a:lumMod val="50000"/>
                  </a:schemeClr>
                </a:solidFill>
              </a:rPr>
              <a:t>В. А.  Сухомлинский</a:t>
            </a:r>
            <a:endParaRPr lang="ru-RU" sz="2400" b="1" dirty="0">
              <a:solidFill>
                <a:schemeClr val="accent2">
                  <a:lumMod val="50000"/>
                </a:schemeClr>
              </a:solidFill>
            </a:endParaRPr>
          </a:p>
        </p:txBody>
      </p:sp>
      <p:sp>
        <p:nvSpPr>
          <p:cNvPr id="4" name="Прямоугольник 3"/>
          <p:cNvSpPr/>
          <p:nvPr/>
        </p:nvSpPr>
        <p:spPr>
          <a:xfrm>
            <a:off x="1835813" y="500042"/>
            <a:ext cx="5918030" cy="17543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Педагогические </a:t>
            </a:r>
          </a:p>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конфликты</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26" name="Picture 2"/>
          <p:cNvPicPr>
            <a:picLocks noChangeAspect="1" noChangeArrowheads="1"/>
          </p:cNvPicPr>
          <p:nvPr/>
        </p:nvPicPr>
        <p:blipFill>
          <a:blip r:embed="rId3" cstate="print"/>
          <a:srcRect/>
          <a:stretch>
            <a:fillRect/>
          </a:stretch>
        </p:blipFill>
        <p:spPr bwMode="auto">
          <a:xfrm>
            <a:off x="-1" y="1643050"/>
            <a:ext cx="2214547" cy="1827001"/>
          </a:xfrm>
          <a:prstGeom prst="rect">
            <a:avLst/>
          </a:prstGeom>
          <a:noFill/>
          <a:ln w="9525">
            <a:noFill/>
            <a:miter lim="800000"/>
            <a:headEnd/>
            <a:tailEnd/>
          </a:ln>
          <a:effectLst>
            <a:reflection blurRad="6350" stA="50000" endA="295" endPos="92000" dist="101600" dir="5400000" sy="-100000" algn="bl" rotWithShape="0"/>
          </a:effectLst>
        </p:spPr>
      </p:pic>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643306" y="1714488"/>
            <a:ext cx="5500694" cy="5143512"/>
          </a:xfrm>
        </p:spPr>
        <p:txBody>
          <a:bodyPr>
            <a:normAutofit/>
          </a:bodyPr>
          <a:lstStyle/>
          <a:p>
            <a:r>
              <a:rPr lang="ru-RU" b="1" i="1"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ситуации </a:t>
            </a:r>
            <a:r>
              <a:rPr lang="ru-RU" b="1" i="1"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(или конфликты) </a:t>
            </a:r>
            <a:r>
              <a:rPr lang="ru-RU" b="1" i="1"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деятельности;</a:t>
            </a:r>
          </a:p>
          <a:p>
            <a:endParaRPr lang="ru-RU" b="1" i="1"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ru-RU" b="1" i="1"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ситуации (конфликты) поведения (поступков</a:t>
            </a:r>
            <a:r>
              <a:rPr lang="ru-RU" b="1" i="1"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endParaRPr lang="ru-RU" b="1" i="1"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ru-RU" b="1" i="1"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ситуации </a:t>
            </a:r>
            <a:r>
              <a:rPr lang="ru-RU" b="1" i="1"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(конфликты) </a:t>
            </a:r>
            <a:r>
              <a:rPr lang="ru-RU" b="1" i="1"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отношений.</a:t>
            </a:r>
            <a:endParaRPr lang="ru-RU" b="1" i="1"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ru-RU" b="1" dirty="0">
              <a:solidFill>
                <a:schemeClr val="accent2">
                  <a:lumMod val="50000"/>
                </a:schemeClr>
              </a:solidFill>
            </a:endParaRPr>
          </a:p>
        </p:txBody>
      </p:sp>
      <p:sp>
        <p:nvSpPr>
          <p:cNvPr id="4" name="Прямоугольник 3"/>
          <p:cNvSpPr/>
          <p:nvPr/>
        </p:nvSpPr>
        <p:spPr>
          <a:xfrm>
            <a:off x="0" y="357166"/>
            <a:ext cx="9144000" cy="1200329"/>
          </a:xfrm>
          <a:prstGeom prst="rect">
            <a:avLst/>
          </a:prstGeom>
          <a:noFill/>
        </p:spPr>
        <p:txBody>
          <a:bodyPr wrap="square" lIns="91440" tIns="45720" rIns="91440" bIns="45720">
            <a:spAutoFit/>
          </a:bodyPr>
          <a:lstStyle/>
          <a:p>
            <a:pPr algn="ctr"/>
            <a:r>
              <a:rPr lang="ru-RU"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Виды педагогических </a:t>
            </a:r>
            <a:endParaRPr lang="en-US"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ru-RU"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ситуаций и конфликтов</a:t>
            </a:r>
            <a:endParaRPr lang="ru-RU"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9218" name="Picture 2"/>
          <p:cNvPicPr>
            <a:picLocks noChangeAspect="1" noChangeArrowheads="1"/>
          </p:cNvPicPr>
          <p:nvPr/>
        </p:nvPicPr>
        <p:blipFill>
          <a:blip r:embed="rId3" cstate="print"/>
          <a:srcRect/>
          <a:stretch>
            <a:fillRect/>
          </a:stretch>
        </p:blipFill>
        <p:spPr bwMode="auto">
          <a:xfrm>
            <a:off x="357158" y="1928802"/>
            <a:ext cx="2963917" cy="27860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reflection blurRad="6350" stA="50000" endA="275" endPos="40000" dist="101600" dir="5400000" sy="-100000" algn="bl" rotWithShape="0"/>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071546"/>
          </a:xfrm>
        </p:spPr>
        <p:txBody>
          <a:bodyPr>
            <a:normAutofit fontScale="90000"/>
          </a:bodyPr>
          <a:lstStyle/>
          <a:p>
            <a:r>
              <a:rPr lang="ru-RU" b="1" i="1" dirty="0">
                <a:solidFill>
                  <a:schemeClr val="bg2">
                    <a:lumMod val="10000"/>
                  </a:schemeClr>
                </a:solidFill>
                <a:effectLst>
                  <a:outerShdw blurRad="38100" dist="38100" dir="2700000" algn="tl">
                    <a:srgbClr val="000000">
                      <a:alpha val="43137"/>
                    </a:srgbClr>
                  </a:outerShdw>
                  <a:reflection blurRad="12700" stA="48000" endA="300" endPos="55000" dir="5400000" sy="-90000" algn="bl" rotWithShape="0"/>
                </a:effectLst>
                <a:latin typeface="Times New Roman" panose="02020603050405020304" pitchFamily="18" charset="0"/>
                <a:cs typeface="Times New Roman" panose="02020603050405020304" pitchFamily="18" charset="0"/>
              </a:rPr>
              <a:t>С</a:t>
            </a:r>
            <a:r>
              <a:rPr lang="ru-RU" b="1" i="1" dirty="0" smtClean="0">
                <a:solidFill>
                  <a:schemeClr val="bg2">
                    <a:lumMod val="10000"/>
                  </a:schemeClr>
                </a:solidFill>
                <a:effectLst>
                  <a:outerShdw blurRad="38100" dist="38100" dir="2700000" algn="tl">
                    <a:srgbClr val="000000">
                      <a:alpha val="43137"/>
                    </a:srgbClr>
                  </a:outerShdw>
                  <a:reflection blurRad="12700" stA="48000" endA="300" endPos="55000" dir="5400000" sy="-90000" algn="bl" rotWithShape="0"/>
                </a:effectLst>
                <a:latin typeface="Times New Roman" panose="02020603050405020304" pitchFamily="18" charset="0"/>
                <a:cs typeface="Times New Roman" panose="02020603050405020304" pitchFamily="18" charset="0"/>
              </a:rPr>
              <a:t>итуации (конфликты) деятельности</a:t>
            </a:r>
            <a:endParaRPr lang="ru-RU" dirty="0">
              <a:solidFill>
                <a:schemeClr val="bg2">
                  <a:lumMod val="10000"/>
                </a:schemeClr>
              </a:solidFill>
              <a:effectLst>
                <a:outerShdw blurRad="38100" dist="38100" dir="2700000" algn="tl">
                  <a:srgbClr val="000000">
                    <a:alpha val="43137"/>
                  </a:srgbClr>
                </a:outerShdw>
                <a:reflection blurRad="12700" stA="48000" endA="300" endPos="55000" dir="5400000" sy="-90000" algn="bl" rotWithShape="0"/>
              </a:effectLst>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3643306" y="785794"/>
            <a:ext cx="5500694" cy="6072206"/>
          </a:xfrm>
        </p:spPr>
        <p:txBody>
          <a:bodyPr>
            <a:normAutofit/>
          </a:bodyPr>
          <a:lstStyle/>
          <a:p>
            <a:endParaRPr lang="ru-RU" sz="2400" dirty="0" smtClean="0">
              <a:latin typeface="Times New Roman" panose="02020603050405020304" pitchFamily="18" charset="0"/>
              <a:cs typeface="Times New Roman" panose="02020603050405020304" pitchFamily="18" charset="0"/>
            </a:endParaRPr>
          </a:p>
          <a:p>
            <a:r>
              <a:rPr lang="ru-RU" sz="2400" dirty="0" smtClean="0">
                <a:latin typeface="Times New Roman" panose="02020603050405020304" pitchFamily="18" charset="0"/>
                <a:cs typeface="Times New Roman" panose="02020603050405020304" pitchFamily="18" charset="0"/>
              </a:rPr>
              <a:t>Часто </a:t>
            </a:r>
            <a:r>
              <a:rPr lang="ru-RU" sz="2400" dirty="0">
                <a:latin typeface="Times New Roman" panose="02020603050405020304" pitchFamily="18" charset="0"/>
                <a:cs typeface="Times New Roman" panose="02020603050405020304" pitchFamily="18" charset="0"/>
              </a:rPr>
              <a:t>возникают на уроках между учителем и учеником, учителем и группой учеников и проявляются в отказе ученика выполнять учебное задание. </a:t>
            </a:r>
            <a:endParaRPr lang="ru-RU" sz="2400" dirty="0" smtClean="0">
              <a:latin typeface="Times New Roman" panose="02020603050405020304" pitchFamily="18" charset="0"/>
              <a:cs typeface="Times New Roman" panose="02020603050405020304" pitchFamily="18" charset="0"/>
            </a:endParaRPr>
          </a:p>
          <a:p>
            <a:r>
              <a:rPr lang="ru-RU" sz="2400" dirty="0" smtClean="0">
                <a:latin typeface="Times New Roman" panose="02020603050405020304" pitchFamily="18" charset="0"/>
                <a:cs typeface="Times New Roman" panose="02020603050405020304" pitchFamily="18" charset="0"/>
              </a:rPr>
              <a:t>Причины: </a:t>
            </a:r>
            <a:r>
              <a:rPr lang="ru-RU" sz="2400" dirty="0">
                <a:latin typeface="Times New Roman" panose="02020603050405020304" pitchFamily="18" charset="0"/>
                <a:cs typeface="Times New Roman" panose="02020603050405020304" pitchFamily="18" charset="0"/>
              </a:rPr>
              <a:t>утомление, трудность в усвоении учебного материала, невыполнение домашнего задания, </a:t>
            </a:r>
            <a:r>
              <a:rPr lang="ru-RU" sz="2400" dirty="0" smtClean="0">
                <a:latin typeface="Times New Roman" panose="02020603050405020304" pitchFamily="18" charset="0"/>
                <a:cs typeface="Times New Roman" panose="02020603050405020304" pitchFamily="18" charset="0"/>
              </a:rPr>
              <a:t>неудачное </a:t>
            </a:r>
            <a:r>
              <a:rPr lang="ru-RU" sz="2400" dirty="0">
                <a:latin typeface="Times New Roman" panose="02020603050405020304" pitchFamily="18" charset="0"/>
                <a:cs typeface="Times New Roman" panose="02020603050405020304" pitchFamily="18" charset="0"/>
              </a:rPr>
              <a:t>замечание учителя вместо конкретной помощи при затруднениях в работе.</a:t>
            </a:r>
          </a:p>
        </p:txBody>
      </p:sp>
      <p:pic>
        <p:nvPicPr>
          <p:cNvPr id="10243" name="Picture 3"/>
          <p:cNvPicPr>
            <a:picLocks noChangeAspect="1" noChangeArrowheads="1"/>
          </p:cNvPicPr>
          <p:nvPr/>
        </p:nvPicPr>
        <p:blipFill>
          <a:blip r:embed="rId3" cstate="print"/>
          <a:srcRect/>
          <a:stretch>
            <a:fillRect/>
          </a:stretch>
        </p:blipFill>
        <p:spPr bwMode="auto">
          <a:xfrm>
            <a:off x="285720" y="1500174"/>
            <a:ext cx="3446255" cy="2286016"/>
          </a:xfrm>
          <a:prstGeom prst="rect">
            <a:avLst/>
          </a:prstGeom>
          <a:noFill/>
          <a:ln w="9525">
            <a:noFill/>
            <a:miter lim="800000"/>
            <a:headEnd/>
            <a:tailEnd/>
          </a:ln>
          <a:effectLst>
            <a:reflection blurRad="6350" stA="50000" endA="295" endPos="92000" dist="101600" dir="5400000" sy="-100000" algn="bl" rotWithShape="0"/>
          </a:effectLst>
        </p:spPr>
      </p:pic>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1511288"/>
          </a:xfrm>
        </p:spPr>
        <p:txBody>
          <a:bodyPr>
            <a:noAutofit/>
          </a:bodyPr>
          <a:lstStyle/>
          <a:p>
            <a:r>
              <a:rPr lang="ru-RU" b="1" i="1" dirty="0" smtClean="0">
                <a:solidFill>
                  <a:schemeClr val="bg2">
                    <a:lumMod val="10000"/>
                  </a:schemeClr>
                </a:solidFill>
                <a:effectLst>
                  <a:outerShdw blurRad="38100" dist="38100" dir="2700000" algn="tl">
                    <a:srgbClr val="000000">
                      <a:alpha val="43137"/>
                    </a:srgbClr>
                  </a:outerShdw>
                  <a:reflection blurRad="12700" stA="48000" endA="300" endPos="55000" dir="5400000" sy="-90000" algn="bl" rotWithShape="0"/>
                </a:effectLst>
                <a:latin typeface="Times New Roman" panose="02020603050405020304" pitchFamily="18" charset="0"/>
                <a:cs typeface="Times New Roman" panose="02020603050405020304" pitchFamily="18" charset="0"/>
              </a:rPr>
              <a:t>Ситуации  (</a:t>
            </a:r>
            <a:r>
              <a:rPr lang="ru-RU" b="1" i="1" dirty="0">
                <a:solidFill>
                  <a:schemeClr val="bg2">
                    <a:lumMod val="10000"/>
                  </a:schemeClr>
                </a:solidFill>
                <a:effectLst>
                  <a:outerShdw blurRad="38100" dist="38100" dir="2700000" algn="tl">
                    <a:srgbClr val="000000">
                      <a:alpha val="43137"/>
                    </a:srgbClr>
                  </a:outerShdw>
                  <a:reflection blurRad="12700" stA="48000" endA="300" endPos="55000" dir="5400000" sy="-90000" algn="bl" rotWithShape="0"/>
                </a:effectLst>
                <a:latin typeface="Times New Roman" panose="02020603050405020304" pitchFamily="18" charset="0"/>
                <a:cs typeface="Times New Roman" panose="02020603050405020304" pitchFamily="18" charset="0"/>
              </a:rPr>
              <a:t>конфликты) </a:t>
            </a:r>
            <a:r>
              <a:rPr lang="ru-RU" b="1" i="1" dirty="0" smtClean="0">
                <a:solidFill>
                  <a:schemeClr val="bg2">
                    <a:lumMod val="10000"/>
                  </a:schemeClr>
                </a:solidFill>
                <a:effectLst>
                  <a:outerShdw blurRad="38100" dist="38100" dir="2700000" algn="tl">
                    <a:srgbClr val="000000">
                      <a:alpha val="43137"/>
                    </a:srgbClr>
                  </a:outerShdw>
                  <a:reflection blurRad="12700" stA="48000" endA="300" endPos="55000" dir="5400000" sy="-90000" algn="bl" rotWithShape="0"/>
                </a:effectLst>
                <a:latin typeface="Times New Roman" panose="02020603050405020304" pitchFamily="18" charset="0"/>
                <a:cs typeface="Times New Roman" panose="02020603050405020304" pitchFamily="18" charset="0"/>
              </a:rPr>
              <a:t> поведения </a:t>
            </a:r>
            <a:r>
              <a:rPr lang="ru-RU" b="1" i="1" dirty="0">
                <a:solidFill>
                  <a:schemeClr val="bg2">
                    <a:lumMod val="10000"/>
                  </a:schemeClr>
                </a:solidFill>
                <a:effectLst>
                  <a:outerShdw blurRad="38100" dist="38100" dir="2700000" algn="tl">
                    <a:srgbClr val="000000">
                      <a:alpha val="43137"/>
                    </a:srgbClr>
                  </a:outerShdw>
                  <a:reflection blurRad="12700" stA="48000" endA="300" endPos="55000" dir="5400000" sy="-90000" algn="bl" rotWithShape="0"/>
                </a:effectLst>
                <a:latin typeface="Times New Roman" panose="02020603050405020304" pitchFamily="18" charset="0"/>
                <a:cs typeface="Times New Roman" panose="02020603050405020304" pitchFamily="18" charset="0"/>
              </a:rPr>
              <a:t>(поступков</a:t>
            </a:r>
            <a:r>
              <a:rPr lang="ru-RU" b="1" i="1" dirty="0" smtClean="0">
                <a:solidFill>
                  <a:schemeClr val="bg2">
                    <a:lumMod val="10000"/>
                  </a:schemeClr>
                </a:solidFill>
                <a:effectLst>
                  <a:outerShdw blurRad="38100" dist="38100" dir="2700000" algn="tl">
                    <a:srgbClr val="000000">
                      <a:alpha val="43137"/>
                    </a:srgbClr>
                  </a:outerShdw>
                  <a:reflection blurRad="12700" stA="48000" endA="300" endPos="55000" dir="5400000" sy="-90000" algn="bl" rotWithShape="0"/>
                </a:effectLst>
                <a:latin typeface="Times New Roman" panose="02020603050405020304" pitchFamily="18" charset="0"/>
                <a:cs typeface="Times New Roman" panose="02020603050405020304" pitchFamily="18" charset="0"/>
              </a:rPr>
              <a:t>)</a:t>
            </a:r>
            <a:r>
              <a:rPr lang="ru-RU" b="1" i="1" dirty="0">
                <a:solidFill>
                  <a:srgbClr val="7030A0"/>
                </a:solidFill>
                <a:latin typeface="Monotype Corsiva" pitchFamily="66" charset="0"/>
              </a:rPr>
              <a:t/>
            </a:r>
            <a:br>
              <a:rPr lang="ru-RU" b="1" i="1" dirty="0">
                <a:solidFill>
                  <a:srgbClr val="7030A0"/>
                </a:solidFill>
                <a:latin typeface="Monotype Corsiva" pitchFamily="66" charset="0"/>
              </a:rPr>
            </a:br>
            <a:endParaRPr lang="ru-RU" b="1" i="1" dirty="0">
              <a:solidFill>
                <a:srgbClr val="7030A0"/>
              </a:solidFill>
              <a:latin typeface="Monotype Corsiva" pitchFamily="66" charset="0"/>
            </a:endParaRPr>
          </a:p>
        </p:txBody>
      </p:sp>
      <p:sp>
        <p:nvSpPr>
          <p:cNvPr id="3" name="Содержимое 2"/>
          <p:cNvSpPr>
            <a:spLocks noGrp="1"/>
          </p:cNvSpPr>
          <p:nvPr>
            <p:ph idx="1"/>
          </p:nvPr>
        </p:nvSpPr>
        <p:spPr>
          <a:xfrm>
            <a:off x="3500430" y="1357298"/>
            <a:ext cx="5186370" cy="4768865"/>
          </a:xfrm>
        </p:spPr>
        <p:txBody>
          <a:bodyPr>
            <a:normAutofit lnSpcReduction="10000"/>
          </a:bodyPr>
          <a:lstStyle/>
          <a:p>
            <a:endParaRPr lang="ru-RU" dirty="0" smtClean="0"/>
          </a:p>
          <a:p>
            <a:pPr>
              <a:buNone/>
            </a:pPr>
            <a:r>
              <a:rPr lang="ru-RU"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Причина:</a:t>
            </a:r>
            <a:r>
              <a:rPr lang="ru-RU"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учитель </a:t>
            </a:r>
            <a:r>
              <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допустил ошибки в анализе поступка ученика, сделал необоснованный вывод, не выяснил </a:t>
            </a:r>
            <a:r>
              <a:rPr lang="ru-RU"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мотивы. Ведь у одного </a:t>
            </a:r>
            <a:r>
              <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 </a:t>
            </a:r>
            <a:r>
              <a:rPr lang="ru-RU"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того </a:t>
            </a:r>
            <a:r>
              <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же </a:t>
            </a:r>
            <a:r>
              <a:rPr lang="ru-RU"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поступка могут быть совершенно различные мотивы. </a:t>
            </a:r>
            <a:endPar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266" name="Picture 2"/>
          <p:cNvPicPr>
            <a:picLocks noChangeAspect="1" noChangeArrowheads="1"/>
          </p:cNvPicPr>
          <p:nvPr/>
        </p:nvPicPr>
        <p:blipFill>
          <a:blip r:embed="rId3" cstate="print"/>
          <a:srcRect b="21951"/>
          <a:stretch>
            <a:fillRect/>
          </a:stretch>
        </p:blipFill>
        <p:spPr bwMode="auto">
          <a:xfrm>
            <a:off x="785786" y="1928802"/>
            <a:ext cx="2536978" cy="2286016"/>
          </a:xfrm>
          <a:prstGeom prst="rect">
            <a:avLst/>
          </a:prstGeom>
          <a:noFill/>
          <a:ln w="9525">
            <a:noFill/>
            <a:miter lim="800000"/>
            <a:headEnd/>
            <a:tailEnd/>
          </a:ln>
          <a:effectLst/>
        </p:spPr>
      </p:pic>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5918" y="0"/>
            <a:ext cx="6900882" cy="1071546"/>
          </a:xfrm>
        </p:spPr>
        <p:txBody>
          <a:bodyPr>
            <a:normAutofit fontScale="90000"/>
          </a:bodyPr>
          <a:lstStyle/>
          <a:p>
            <a:r>
              <a:rPr lang="ru-RU" b="1" i="1" dirty="0" smtClean="0">
                <a:solidFill>
                  <a:schemeClr val="bg2">
                    <a:lumMod val="10000"/>
                  </a:schemeClr>
                </a:solidFill>
                <a:effectLst>
                  <a:outerShdw blurRad="38100" dist="38100" dir="2700000" algn="tl">
                    <a:srgbClr val="000000">
                      <a:alpha val="43137"/>
                    </a:srgbClr>
                  </a:outerShdw>
                  <a:reflection blurRad="12700" stA="48000" endA="300" endPos="55000" dir="5400000" sy="-90000" algn="bl" rotWithShape="0"/>
                </a:effectLst>
                <a:latin typeface="Times New Roman" panose="02020603050405020304" pitchFamily="18" charset="0"/>
                <a:cs typeface="Times New Roman" panose="02020603050405020304" pitchFamily="18" charset="0"/>
              </a:rPr>
              <a:t>Ситуации </a:t>
            </a:r>
            <a:r>
              <a:rPr lang="ru-RU" b="1" i="1" dirty="0">
                <a:solidFill>
                  <a:schemeClr val="bg2">
                    <a:lumMod val="10000"/>
                  </a:schemeClr>
                </a:solidFill>
                <a:effectLst>
                  <a:outerShdw blurRad="38100" dist="38100" dir="2700000" algn="tl">
                    <a:srgbClr val="000000">
                      <a:alpha val="43137"/>
                    </a:srgbClr>
                  </a:outerShdw>
                  <a:reflection blurRad="12700" stA="48000" endA="300" endPos="55000" dir="5400000" sy="-90000" algn="bl" rotWithShape="0"/>
                </a:effectLst>
                <a:latin typeface="Times New Roman" panose="02020603050405020304" pitchFamily="18" charset="0"/>
                <a:cs typeface="Times New Roman" panose="02020603050405020304" pitchFamily="18" charset="0"/>
              </a:rPr>
              <a:t>(конфликты) отношений</a:t>
            </a:r>
          </a:p>
        </p:txBody>
      </p:sp>
      <p:sp>
        <p:nvSpPr>
          <p:cNvPr id="3" name="Содержимое 2"/>
          <p:cNvSpPr>
            <a:spLocks noGrp="1"/>
          </p:cNvSpPr>
          <p:nvPr>
            <p:ph idx="1"/>
          </p:nvPr>
        </p:nvSpPr>
        <p:spPr>
          <a:xfrm>
            <a:off x="3786182" y="1357298"/>
            <a:ext cx="5357818" cy="5500702"/>
          </a:xfrm>
        </p:spPr>
        <p:txBody>
          <a:bodyPr>
            <a:normAutofit fontScale="92500" lnSpcReduction="20000"/>
          </a:bodyPr>
          <a:lstStyle/>
          <a:p>
            <a:r>
              <a:rPr lang="ru-RU" i="1" dirty="0" smtClean="0">
                <a:solidFill>
                  <a:schemeClr val="bg2">
                    <a:lumMod val="1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 результате неумелого разрешения </a:t>
            </a:r>
            <a:r>
              <a:rPr lang="ru-RU" i="1" dirty="0">
                <a:solidFill>
                  <a:schemeClr val="bg2">
                    <a:lumMod val="1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педагогом </a:t>
            </a:r>
            <a:r>
              <a:rPr lang="ru-RU" i="1" dirty="0" smtClean="0">
                <a:solidFill>
                  <a:schemeClr val="bg2">
                    <a:lumMod val="1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конфликта ситуации могут надолго затягиваться.</a:t>
            </a:r>
            <a:endParaRPr lang="ru-RU" i="1" dirty="0">
              <a:solidFill>
                <a:schemeClr val="bg2">
                  <a:lumMod val="1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ru-RU" i="1" dirty="0" smtClean="0">
                <a:solidFill>
                  <a:schemeClr val="bg2">
                    <a:lumMod val="1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Приобретают </a:t>
            </a:r>
            <a:r>
              <a:rPr lang="ru-RU" i="1" dirty="0">
                <a:solidFill>
                  <a:schemeClr val="bg2">
                    <a:lumMod val="1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личностный смысл, порождают длительную неприязнь или ненависть ученика к учителю, </a:t>
            </a:r>
            <a:r>
              <a:rPr lang="ru-RU" i="1" dirty="0" smtClean="0">
                <a:solidFill>
                  <a:schemeClr val="bg2">
                    <a:lumMod val="1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нарушают </a:t>
            </a:r>
            <a:r>
              <a:rPr lang="ru-RU" i="1" dirty="0">
                <a:solidFill>
                  <a:schemeClr val="bg2">
                    <a:lumMod val="1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взаимодействие с учителем и создают острую потребность в защите </a:t>
            </a:r>
            <a:r>
              <a:rPr lang="ru-RU" i="1" dirty="0" smtClean="0">
                <a:solidFill>
                  <a:schemeClr val="bg2">
                    <a:lumMod val="1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от несправедливости </a:t>
            </a:r>
            <a:r>
              <a:rPr lang="ru-RU" i="1" dirty="0">
                <a:solidFill>
                  <a:schemeClr val="bg2">
                    <a:lumMod val="1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 непонимания взрослых.</a:t>
            </a:r>
          </a:p>
          <a:p>
            <a:endParaRPr lang="ru-RU" dirty="0"/>
          </a:p>
        </p:txBody>
      </p:sp>
      <p:pic>
        <p:nvPicPr>
          <p:cNvPr id="12290" name="Picture 2"/>
          <p:cNvPicPr>
            <a:picLocks noChangeAspect="1" noChangeArrowheads="1"/>
          </p:cNvPicPr>
          <p:nvPr/>
        </p:nvPicPr>
        <p:blipFill>
          <a:blip r:embed="rId3" cstate="print"/>
          <a:srcRect/>
          <a:stretch>
            <a:fillRect/>
          </a:stretch>
        </p:blipFill>
        <p:spPr bwMode="auto">
          <a:xfrm>
            <a:off x="277136" y="980728"/>
            <a:ext cx="1643074" cy="1643074"/>
          </a:xfrm>
          <a:prstGeom prst="rect">
            <a:avLst/>
          </a:prstGeom>
          <a:noFill/>
          <a:ln w="9525">
            <a:noFill/>
            <a:miter lim="800000"/>
            <a:headEnd/>
            <a:tailEnd/>
          </a:ln>
          <a:effectLst>
            <a:reflection blurRad="6350" stA="52000" endA="300" endPos="35000" dir="5400000" sy="-100000" algn="bl" rotWithShape="0"/>
          </a:effectLst>
        </p:spPr>
      </p:pic>
      <p:pic>
        <p:nvPicPr>
          <p:cNvPr id="12291" name="Picture 3"/>
          <p:cNvPicPr>
            <a:picLocks noChangeAspect="1" noChangeArrowheads="1"/>
          </p:cNvPicPr>
          <p:nvPr/>
        </p:nvPicPr>
        <p:blipFill>
          <a:blip r:embed="rId4" cstate="print"/>
          <a:srcRect/>
          <a:stretch>
            <a:fillRect/>
          </a:stretch>
        </p:blipFill>
        <p:spPr bwMode="auto">
          <a:xfrm>
            <a:off x="214448" y="2928934"/>
            <a:ext cx="3392970" cy="2260566"/>
          </a:xfrm>
          <a:prstGeom prst="rect">
            <a:avLst/>
          </a:prstGeom>
          <a:noFill/>
          <a:ln w="9525">
            <a:noFill/>
            <a:miter lim="800000"/>
            <a:headEnd/>
            <a:tailEnd/>
          </a:ln>
          <a:effectLst>
            <a:reflection blurRad="6350" stA="50000" endA="300" endPos="90000" dir="5400000" sy="-100000" algn="bl" rotWithShape="0"/>
          </a:effectLst>
        </p:spPr>
      </p:pic>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868" y="1142984"/>
            <a:ext cx="5572132" cy="5715016"/>
          </a:xfrm>
        </p:spPr>
        <p:txBody>
          <a:bodyPr>
            <a:normAutofit fontScale="92500" lnSpcReduction="20000"/>
          </a:bodyPr>
          <a:lstStyle/>
          <a:p>
            <a:pPr lvl="0"/>
            <a:r>
              <a:rPr lang="ru-RU"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Учитель несёт профессиональную ответственность за педагогически </a:t>
            </a:r>
            <a:r>
              <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правильное разрешение </a:t>
            </a:r>
            <a:r>
              <a:rPr lang="ru-RU"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ситуации: ведь школа </a:t>
            </a:r>
            <a:r>
              <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модель общества, где ученики усваивают </a:t>
            </a:r>
            <a:r>
              <a:rPr lang="ru-RU"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социальные </a:t>
            </a:r>
            <a:r>
              <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нормы отношений между людьми;</a:t>
            </a:r>
          </a:p>
          <a:p>
            <a:pPr lvl="0"/>
            <a:r>
              <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a:t>
            </a:r>
            <a:r>
              <a:rPr lang="ru-RU"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частники </a:t>
            </a:r>
            <a:r>
              <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конфликтов имеют различный </a:t>
            </a:r>
            <a:r>
              <a:rPr lang="ru-RU"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социальный </a:t>
            </a:r>
            <a:r>
              <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статус (учитель — ученик), чем и определяется их разное поведение в </a:t>
            </a:r>
            <a:r>
              <a:rPr lang="ru-RU"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конфликте.</a:t>
            </a:r>
            <a:endParaRPr lang="ru-RU"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0"/>
            <a:ext cx="9144000" cy="1200329"/>
          </a:xfrm>
          <a:prstGeom prst="rect">
            <a:avLst/>
          </a:prstGeom>
          <a:noFill/>
        </p:spPr>
        <p:txBody>
          <a:bodyPr wrap="square" lIns="91440" tIns="45720" rIns="91440" bIns="45720">
            <a:spAutoFit/>
          </a:bodyPr>
          <a:lstStyle/>
          <a:p>
            <a:pPr algn="ctr"/>
            <a:r>
              <a:rPr lang="ru-RU" sz="3600" b="1" i="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latin typeface="Times New Roman" panose="02020603050405020304" pitchFamily="18" charset="0"/>
                <a:cs typeface="Times New Roman" panose="02020603050405020304" pitchFamily="18" charset="0"/>
              </a:rPr>
              <a:t>О</a:t>
            </a:r>
            <a:r>
              <a:rPr lang="ru-RU" sz="3600" b="1" i="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latin typeface="Times New Roman" panose="02020603050405020304" pitchFamily="18" charset="0"/>
                <a:cs typeface="Times New Roman" panose="02020603050405020304" pitchFamily="18" charset="0"/>
              </a:rPr>
              <a:t>собенности </a:t>
            </a:r>
            <a:r>
              <a:rPr lang="ru-RU" sz="3600" b="1" i="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latin typeface="Times New Roman" panose="02020603050405020304" pitchFamily="18" charset="0"/>
                <a:cs typeface="Times New Roman" panose="02020603050405020304" pitchFamily="18" charset="0"/>
              </a:rPr>
              <a:t>педагогических конфликтов</a:t>
            </a:r>
          </a:p>
        </p:txBody>
      </p:sp>
      <p:pic>
        <p:nvPicPr>
          <p:cNvPr id="13314" name="Picture 2"/>
          <p:cNvPicPr>
            <a:picLocks noChangeAspect="1" noChangeArrowheads="1"/>
          </p:cNvPicPr>
          <p:nvPr/>
        </p:nvPicPr>
        <p:blipFill>
          <a:blip r:embed="rId2" cstate="print"/>
          <a:srcRect/>
          <a:stretch>
            <a:fillRect/>
          </a:stretch>
        </p:blipFill>
        <p:spPr bwMode="auto">
          <a:xfrm>
            <a:off x="357158" y="1857364"/>
            <a:ext cx="3429024" cy="2571768"/>
          </a:xfrm>
          <a:prstGeom prst="rect">
            <a:avLst/>
          </a:prstGeom>
          <a:noFill/>
          <a:ln w="9525">
            <a:noFill/>
            <a:miter lim="800000"/>
            <a:headEnd/>
            <a:tailEnd/>
          </a:ln>
          <a:effectLst>
            <a:reflection blurRad="6350" stA="50000" endA="275" endPos="40000" dist="101600" dir="5400000" sy="-100000" algn="bl" rotWithShape="0"/>
          </a:effectLst>
        </p:spPr>
      </p:pic>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800" b="1" i="1" dirty="0">
                <a:ln w="9000" cmpd="sng">
                  <a:solidFill>
                    <a:srgbClr val="C3986D">
                      <a:shade val="50000"/>
                      <a:satMod val="120000"/>
                    </a:srgbClr>
                  </a:solidFill>
                  <a:prstDash val="solid"/>
                </a:ln>
                <a:gradFill>
                  <a:gsLst>
                    <a:gs pos="0">
                      <a:srgbClr val="C3986D">
                        <a:shade val="20000"/>
                        <a:satMod val="245000"/>
                      </a:srgbClr>
                    </a:gs>
                    <a:gs pos="43000">
                      <a:srgbClr val="C3986D">
                        <a:satMod val="255000"/>
                      </a:srgbClr>
                    </a:gs>
                    <a:gs pos="48000">
                      <a:srgbClr val="C3986D">
                        <a:shade val="85000"/>
                        <a:satMod val="255000"/>
                      </a:srgbClr>
                    </a:gs>
                    <a:gs pos="100000">
                      <a:srgbClr val="C3986D">
                        <a:shade val="20000"/>
                        <a:satMod val="245000"/>
                      </a:srgbClr>
                    </a:gs>
                  </a:gsLst>
                  <a:lin ang="5400000"/>
                </a:gradFill>
                <a:effectLst>
                  <a:outerShdw blurRad="38100" dist="38100" dir="2700000" algn="tl">
                    <a:srgbClr val="000000">
                      <a:alpha val="43137"/>
                    </a:srgbClr>
                  </a:outerShdw>
                  <a:reflection blurRad="12700" stA="28000" endPos="45000" dist="1000" dir="5400000" sy="-100000" algn="bl" rotWithShape="0"/>
                </a:effectLst>
                <a:latin typeface="Times New Roman" panose="02020603050405020304" pitchFamily="18" charset="0"/>
                <a:cs typeface="Times New Roman" panose="02020603050405020304" pitchFamily="18" charset="0"/>
              </a:rPr>
              <a:t>Особенности педагогических конфликтов</a:t>
            </a:r>
            <a:br>
              <a:rPr lang="ru-RU" sz="2800" b="1" i="1" dirty="0">
                <a:ln w="9000" cmpd="sng">
                  <a:solidFill>
                    <a:srgbClr val="C3986D">
                      <a:shade val="50000"/>
                      <a:satMod val="120000"/>
                    </a:srgbClr>
                  </a:solidFill>
                  <a:prstDash val="solid"/>
                </a:ln>
                <a:gradFill>
                  <a:gsLst>
                    <a:gs pos="0">
                      <a:srgbClr val="C3986D">
                        <a:shade val="20000"/>
                        <a:satMod val="245000"/>
                      </a:srgbClr>
                    </a:gs>
                    <a:gs pos="43000">
                      <a:srgbClr val="C3986D">
                        <a:satMod val="255000"/>
                      </a:srgbClr>
                    </a:gs>
                    <a:gs pos="48000">
                      <a:srgbClr val="C3986D">
                        <a:shade val="85000"/>
                        <a:satMod val="255000"/>
                      </a:srgbClr>
                    </a:gs>
                    <a:gs pos="100000">
                      <a:srgbClr val="C3986D">
                        <a:shade val="20000"/>
                        <a:satMod val="245000"/>
                      </a:srgbClr>
                    </a:gs>
                  </a:gsLst>
                  <a:lin ang="5400000"/>
                </a:gradFill>
                <a:effectLst>
                  <a:outerShdw blurRad="38100" dist="38100" dir="2700000" algn="tl">
                    <a:srgbClr val="000000">
                      <a:alpha val="43137"/>
                    </a:srgbClr>
                  </a:outerShdw>
                  <a:reflection blurRad="12700" stA="28000" endPos="45000" dist="1000" dir="5400000" sy="-100000" algn="bl" rotWithShape="0"/>
                </a:effectLst>
                <a:latin typeface="Times New Roman" panose="02020603050405020304" pitchFamily="18" charset="0"/>
                <a:cs typeface="Times New Roman" panose="02020603050405020304" pitchFamily="18" charset="0"/>
              </a:rPr>
            </a:br>
            <a:endParaRPr lang="ru-RU" dirty="0"/>
          </a:p>
        </p:txBody>
      </p:sp>
      <p:sp>
        <p:nvSpPr>
          <p:cNvPr id="3" name="Объект 2"/>
          <p:cNvSpPr>
            <a:spLocks noGrp="1"/>
          </p:cNvSpPr>
          <p:nvPr>
            <p:ph idx="1"/>
          </p:nvPr>
        </p:nvSpPr>
        <p:spPr>
          <a:xfrm>
            <a:off x="3419872" y="1554162"/>
            <a:ext cx="5571728" cy="4525963"/>
          </a:xfrm>
        </p:spPr>
        <p:txBody>
          <a:bodyPr>
            <a:normAutofit fontScale="92500"/>
          </a:bodyPr>
          <a:lstStyle/>
          <a:p>
            <a:pPr lvl="0">
              <a:buClr>
                <a:srgbClr val="F0A22E"/>
              </a:buClr>
            </a:pPr>
            <a:r>
              <a:rPr lang="ru-RU" sz="2700" i="1" dirty="0">
                <a:solidFill>
                  <a:srgbClr val="4E3B3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Разница возраста и жизненного опыта участников разводит их позиции в конфликте, порождает разную степень ответственности за ошибки при их разрешении;</a:t>
            </a:r>
          </a:p>
          <a:p>
            <a:pPr lvl="0">
              <a:buClr>
                <a:srgbClr val="F0A22E"/>
              </a:buClr>
            </a:pPr>
            <a:r>
              <a:rPr lang="ru-RU" sz="2700" i="1" dirty="0">
                <a:solidFill>
                  <a:srgbClr val="4E3B3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различное понимание событий и их причин участниками: учителю не всегда легко понять глубину переживаний ребёнка, а ученику — справиться со своими эмоциями, подчинить их разуму.</a:t>
            </a:r>
          </a:p>
          <a:p>
            <a:pPr lvl="0">
              <a:buClr>
                <a:srgbClr val="F0A22E"/>
              </a:buClr>
            </a:pPr>
            <a:endParaRPr lang="ru-RU" sz="2700" dirty="0">
              <a:solidFill>
                <a:srgbClr val="4E3B30"/>
              </a:solidFill>
            </a:endParaRPr>
          </a:p>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052736"/>
            <a:ext cx="3309937" cy="513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0995278"/>
      </p:ext>
    </p:extLst>
  </p:cSld>
  <p:clrMapOvr>
    <a:masterClrMapping/>
  </p:clrMapOvr>
  <p:transition spd="med">
    <p:pull dir="d"/>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56</TotalTime>
  <Words>1374</Words>
  <Application>Microsoft Office PowerPoint</Application>
  <PresentationFormat>Экран (4:3)</PresentationFormat>
  <Paragraphs>85</Paragraphs>
  <Slides>15</Slides>
  <Notes>8</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Трек</vt:lpstr>
      <vt:lpstr>Виды педагогических  ситуаций и конфликтов </vt:lpstr>
      <vt:lpstr>Презентация PowerPoint</vt:lpstr>
      <vt:lpstr>Презентация PowerPoint</vt:lpstr>
      <vt:lpstr>Презентация PowerPoint</vt:lpstr>
      <vt:lpstr>Ситуации (конфликты) деятельности</vt:lpstr>
      <vt:lpstr>Ситуации  (конфликты)  поведения (поступков) </vt:lpstr>
      <vt:lpstr>Ситуации (конфликты) отношений</vt:lpstr>
      <vt:lpstr>Презентация PowerPoint</vt:lpstr>
      <vt:lpstr>Особенности педагогических конфликтов </vt:lpstr>
      <vt:lpstr>Особенности педагогических конфликтов </vt:lpstr>
      <vt:lpstr>Особенности педагогических конфликтов </vt:lpstr>
      <vt:lpstr>Презентация PowerPoint</vt:lpstr>
      <vt:lpstr>Выводы: </vt:lpstr>
      <vt:lpstr> Выводы: </vt:lpstr>
      <vt:lpstr>Презентация PowerPoint</vt:lpstr>
    </vt:vector>
  </TitlesOfParts>
  <Company>Your Company Name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Your User Name</dc:creator>
  <cp:lastModifiedBy>Windows User</cp:lastModifiedBy>
  <cp:revision>20</cp:revision>
  <dcterms:created xsi:type="dcterms:W3CDTF">2012-02-25T17:52:13Z</dcterms:created>
  <dcterms:modified xsi:type="dcterms:W3CDTF">2025-03-24T06:49:18Z</dcterms:modified>
</cp:coreProperties>
</file>